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Arial Black"/>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font" Target="fonts/ArialBlack-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kjmagnetics.com/custom.asp"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22f09d4daf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22f09d4daf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2137bd60e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2137bd60e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22f4340a03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22f4340a0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222222"/>
                </a:solidFill>
                <a:highlight>
                  <a:srgbClr val="FFFFFF"/>
                </a:highlight>
              </a:rPr>
              <a:t>Stars is a little </a:t>
            </a:r>
            <a:r>
              <a:rPr lang="en">
                <a:solidFill>
                  <a:srgbClr val="222222"/>
                </a:solidFill>
                <a:highlight>
                  <a:srgbClr val="FFFFFF"/>
                </a:highlight>
              </a:rPr>
              <a:t>pricey</a:t>
            </a:r>
            <a:r>
              <a:rPr lang="en">
                <a:solidFill>
                  <a:srgbClr val="222222"/>
                </a:solidFill>
                <a:highlight>
                  <a:srgbClr val="FFFFFF"/>
                </a:highlight>
              </a:rPr>
              <a:t> but if we can combine that with a sponsor in the NS News it may be attractive as it will pull eyes to the sponsor.  Eg City Market Stars of the week</a:t>
            </a:r>
            <a:endParaRPr>
              <a:solidFill>
                <a:srgbClr val="222222"/>
              </a:solidFill>
              <a:highlight>
                <a:srgbClr val="FFFFFF"/>
              </a:highlight>
            </a:endParaRPr>
          </a:p>
          <a:p>
            <a:pPr indent="0" lvl="0" marL="0" rtl="0" algn="l">
              <a:spcBef>
                <a:spcPts val="0"/>
              </a:spcBef>
              <a:spcAft>
                <a:spcPts val="0"/>
              </a:spcAft>
              <a:buNone/>
            </a:pPr>
            <a:r>
              <a:rPr lang="en">
                <a:solidFill>
                  <a:srgbClr val="222222"/>
                </a:solidFill>
                <a:highlight>
                  <a:srgbClr val="FFFFFF"/>
                </a:highlight>
              </a:rPr>
              <a:t>IGA Stars of the Week etc..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22f09d4daf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22f09d4da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2137bd60e0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2137bd60e0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22f4340a0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22f4340a0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22f09d4da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22f09d4da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2137bd60e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2137bd60e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22f09d4daf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22f09d4daf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2137bd60e0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2137bd60e0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2137bd60e0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2137bd60e0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12137bd60e0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12137bd60e0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2137bd60e0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2137bd60e0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2137bd60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2137bd60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2137bd60e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2137bd60e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2137bd60e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2137bd60e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2f09d4daf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22f09d4daf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2137bd60e0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2137bd60e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22f4340a0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22f4340a0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22f4340a03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22f4340a03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MAGNETIC CALENDARS: </a:t>
            </a:r>
            <a:r>
              <a:rPr lang="en" u="sng">
                <a:solidFill>
                  <a:schemeClr val="hlink"/>
                </a:solidFill>
                <a:hlinkClick r:id="rId2"/>
              </a:rPr>
              <a:t>K&amp;J Magnetics - Custom Magnet Request Form (kjmagnetics.com)</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27.png"/><Relationship Id="rId5" Type="http://schemas.openxmlformats.org/officeDocument/2006/relationships/image" Target="../media/image35.png"/><Relationship Id="rId6"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jp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37.png"/><Relationship Id="rId10" Type="http://schemas.openxmlformats.org/officeDocument/2006/relationships/image" Target="../media/image48.png"/><Relationship Id="rId9" Type="http://schemas.openxmlformats.org/officeDocument/2006/relationships/image" Target="../media/image39.png"/><Relationship Id="rId5" Type="http://schemas.openxmlformats.org/officeDocument/2006/relationships/image" Target="../media/image33.png"/><Relationship Id="rId6" Type="http://schemas.openxmlformats.org/officeDocument/2006/relationships/image" Target="../media/image32.jpg"/><Relationship Id="rId7" Type="http://schemas.openxmlformats.org/officeDocument/2006/relationships/image" Target="../media/image34.jpg"/><Relationship Id="rId8"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45.png"/><Relationship Id="rId5" Type="http://schemas.openxmlformats.org/officeDocument/2006/relationships/image" Target="../media/image44.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3.jpg"/><Relationship Id="rId4" Type="http://schemas.openxmlformats.org/officeDocument/2006/relationships/image" Target="../media/image46.jpg"/><Relationship Id="rId5" Type="http://schemas.openxmlformats.org/officeDocument/2006/relationships/image" Target="../media/image49.png"/><Relationship Id="rId6"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58.jpg"/><Relationship Id="rId5" Type="http://schemas.openxmlformats.org/officeDocument/2006/relationships/image" Target="../media/image55.png"/><Relationship Id="rId6"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2.jpg"/><Relationship Id="rId4" Type="http://schemas.openxmlformats.org/officeDocument/2006/relationships/image" Target="../media/image56.png"/><Relationship Id="rId5"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hyperlink" Target="mailto:matt@northvanwolfpack.com" TargetMode="External"/><Relationship Id="rId5" Type="http://schemas.openxmlformats.org/officeDocument/2006/relationships/hyperlink" Target="mailto:wolfpackbroadcasting26@gmail.com" TargetMode="External"/><Relationship Id="rId6" Type="http://schemas.openxmlformats.org/officeDocument/2006/relationships/image" Target="../media/image6.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20.png"/><Relationship Id="rId7"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1475250" y="4193625"/>
            <a:ext cx="6193500" cy="483000"/>
          </a:xfrm>
          <a:prstGeom prst="rect">
            <a:avLst/>
          </a:prstGeom>
          <a:solidFill>
            <a:schemeClr val="lt1"/>
          </a:solidFill>
          <a:ln cap="flat" cmpd="sng" w="28575">
            <a:solidFill>
              <a:srgbClr val="666666"/>
            </a:solidFill>
            <a:prstDash val="solid"/>
            <a:round/>
            <a:headEnd len="sm" w="sm" type="none"/>
            <a:tailEnd len="sm" w="sm" type="none"/>
          </a:ln>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solidFill>
                  <a:srgbClr val="073763"/>
                </a:solidFill>
                <a:latin typeface="Impact"/>
                <a:ea typeface="Impact"/>
                <a:cs typeface="Impact"/>
                <a:sym typeface="Impact"/>
              </a:rPr>
              <a:t>NORTH VANCOUVER WOLF PACK</a:t>
            </a:r>
            <a:endParaRPr>
              <a:solidFill>
                <a:srgbClr val="073763"/>
              </a:solidFill>
              <a:latin typeface="Impact"/>
              <a:ea typeface="Impact"/>
              <a:cs typeface="Impact"/>
              <a:sym typeface="Impact"/>
            </a:endParaRPr>
          </a:p>
        </p:txBody>
      </p:sp>
      <p:sp>
        <p:nvSpPr>
          <p:cNvPr id="55" name="Google Shape;55;p13"/>
          <p:cNvSpPr txBox="1"/>
          <p:nvPr>
            <p:ph type="ctrTitle"/>
          </p:nvPr>
        </p:nvSpPr>
        <p:spPr>
          <a:xfrm>
            <a:off x="311700" y="3523316"/>
            <a:ext cx="8520600" cy="641700"/>
          </a:xfrm>
          <a:prstGeom prst="rect">
            <a:avLst/>
          </a:prstGeom>
          <a:solidFill>
            <a:schemeClr val="dk2"/>
          </a:solidFill>
          <a:ln cap="flat" cmpd="sng" w="19050">
            <a:solidFill>
              <a:srgbClr val="073763"/>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i="1" lang="en" sz="3600">
                <a:solidFill>
                  <a:schemeClr val="lt1"/>
                </a:solidFill>
                <a:latin typeface="Arial Black"/>
                <a:ea typeface="Arial Black"/>
                <a:cs typeface="Arial Black"/>
                <a:sym typeface="Arial Black"/>
              </a:rPr>
              <a:t>PARTNERSHIP OPPORTUNITIES</a:t>
            </a:r>
            <a:endParaRPr b="1" i="1" sz="3600">
              <a:solidFill>
                <a:schemeClr val="lt1"/>
              </a:solidFill>
              <a:latin typeface="Arial Black"/>
              <a:ea typeface="Arial Black"/>
              <a:cs typeface="Arial Black"/>
              <a:sym typeface="Arial Black"/>
            </a:endParaRPr>
          </a:p>
        </p:txBody>
      </p:sp>
      <p:sp>
        <p:nvSpPr>
          <p:cNvPr id="56" name="Google Shape;56;p13"/>
          <p:cNvSpPr txBox="1"/>
          <p:nvPr/>
        </p:nvSpPr>
        <p:spPr>
          <a:xfrm>
            <a:off x="2986350" y="4676625"/>
            <a:ext cx="3171300" cy="400200"/>
          </a:xfrm>
          <a:prstGeom prst="rect">
            <a:avLst/>
          </a:prstGeom>
          <a:solidFill>
            <a:srgbClr val="073763"/>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2022 - 2023</a:t>
            </a:r>
            <a:endParaRPr>
              <a:solidFill>
                <a:schemeClr val="lt1"/>
              </a:solidFill>
            </a:endParaRPr>
          </a:p>
        </p:txBody>
      </p:sp>
      <p:pic>
        <p:nvPicPr>
          <p:cNvPr id="57" name="Google Shape;57;p13"/>
          <p:cNvPicPr preferRelativeResize="0"/>
          <p:nvPr/>
        </p:nvPicPr>
        <p:blipFill>
          <a:blip r:embed="rId4">
            <a:alphaModFix/>
          </a:blip>
          <a:stretch>
            <a:fillRect/>
          </a:stretch>
        </p:blipFill>
        <p:spPr>
          <a:xfrm>
            <a:off x="68013" y="103975"/>
            <a:ext cx="1550975" cy="835575"/>
          </a:xfrm>
          <a:prstGeom prst="rect">
            <a:avLst/>
          </a:prstGeom>
          <a:noFill/>
          <a:ln>
            <a:noFill/>
          </a:ln>
        </p:spPr>
      </p:pic>
      <p:sp>
        <p:nvSpPr>
          <p:cNvPr id="58" name="Google Shape;58;p13"/>
          <p:cNvSpPr txBox="1"/>
          <p:nvPr/>
        </p:nvSpPr>
        <p:spPr>
          <a:xfrm>
            <a:off x="5068800" y="103975"/>
            <a:ext cx="4075200" cy="400200"/>
          </a:xfrm>
          <a:prstGeom prst="rect">
            <a:avLst/>
          </a:prstGeom>
          <a:noFill/>
          <a:ln>
            <a:noFill/>
          </a:ln>
          <a:effectLst>
            <a:outerShdw blurRad="57150" rotWithShape="0" algn="bl" dir="5400000" dist="19050">
              <a:srgbClr val="0000FF">
                <a:alpha val="50000"/>
              </a:srgbClr>
            </a:outerShdw>
          </a:effectLst>
        </p:spPr>
        <p:txBody>
          <a:bodyPr anchorCtr="0" anchor="ctr" bIns="91425" lIns="91425" spcFirstLastPara="1" rIns="91425" wrap="square" tIns="91425">
            <a:noAutofit/>
          </a:bodyPr>
          <a:lstStyle/>
          <a:p>
            <a:pPr indent="0" lvl="0" marL="0" rtl="0" algn="r">
              <a:spcBef>
                <a:spcPts val="0"/>
              </a:spcBef>
              <a:spcAft>
                <a:spcPts val="0"/>
              </a:spcAft>
              <a:buNone/>
            </a:pPr>
            <a:r>
              <a:rPr b="1" lang="en" sz="1500">
                <a:solidFill>
                  <a:schemeClr val="lt1"/>
                </a:solidFill>
                <a:latin typeface="Arial Black"/>
                <a:ea typeface="Arial Black"/>
                <a:cs typeface="Arial Black"/>
                <a:sym typeface="Arial Black"/>
              </a:rPr>
              <a:t>2018 LEAGUE CHAMPIONS!</a:t>
            </a:r>
            <a:endParaRPr b="1" sz="1500">
              <a:solidFill>
                <a:schemeClr val="lt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 name="Shape 167"/>
        <p:cNvGrpSpPr/>
        <p:nvPr/>
      </p:nvGrpSpPr>
      <p:grpSpPr>
        <a:xfrm>
          <a:off x="0" y="0"/>
          <a:ext cx="0" cy="0"/>
          <a:chOff x="0" y="0"/>
          <a:chExt cx="0" cy="0"/>
        </a:xfrm>
      </p:grpSpPr>
      <p:sp>
        <p:nvSpPr>
          <p:cNvPr id="168" name="Google Shape;168;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800">
                <a:solidFill>
                  <a:schemeClr val="lt1"/>
                </a:solidFill>
                <a:highlight>
                  <a:schemeClr val="dk2"/>
                </a:highlight>
              </a:rPr>
              <a:t>WOLF PACK GAME DAYS</a:t>
            </a:r>
            <a:endParaRPr b="1" sz="4800">
              <a:solidFill>
                <a:schemeClr val="lt1"/>
              </a:solidFill>
              <a:highlight>
                <a:schemeClr val="dk2"/>
              </a:highlight>
            </a:endParaRPr>
          </a:p>
        </p:txBody>
      </p:sp>
      <p:sp>
        <p:nvSpPr>
          <p:cNvPr id="169" name="Google Shape;16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
        <p:nvSpPr>
          <p:cNvPr id="174" name="Google Shape;17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WOLF PACK GAME DAYS</a:t>
            </a:r>
            <a:endParaRPr b="1" i="1">
              <a:solidFill>
                <a:schemeClr val="lt1"/>
              </a:solidFill>
            </a:endParaRPr>
          </a:p>
        </p:txBody>
      </p:sp>
      <p:sp>
        <p:nvSpPr>
          <p:cNvPr id="175" name="Google Shape;175;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sp>
        <p:nvSpPr>
          <p:cNvPr id="176" name="Google Shape;176;p23"/>
          <p:cNvSpPr txBox="1"/>
          <p:nvPr/>
        </p:nvSpPr>
        <p:spPr>
          <a:xfrm>
            <a:off x="311700" y="915550"/>
            <a:ext cx="428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GAMEDAY SPONSORS:</a:t>
            </a:r>
            <a:endParaRPr/>
          </a:p>
        </p:txBody>
      </p:sp>
      <p:pic>
        <p:nvPicPr>
          <p:cNvPr id="177" name="Google Shape;177;p23"/>
          <p:cNvPicPr preferRelativeResize="0"/>
          <p:nvPr/>
        </p:nvPicPr>
        <p:blipFill>
          <a:blip r:embed="rId4">
            <a:alphaModFix/>
          </a:blip>
          <a:stretch>
            <a:fillRect/>
          </a:stretch>
        </p:blipFill>
        <p:spPr>
          <a:xfrm>
            <a:off x="114700" y="1413288"/>
            <a:ext cx="2524300" cy="1418001"/>
          </a:xfrm>
          <a:prstGeom prst="rect">
            <a:avLst/>
          </a:prstGeom>
          <a:noFill/>
          <a:ln cap="flat" cmpd="sng" w="19050">
            <a:solidFill>
              <a:schemeClr val="dk1"/>
            </a:solidFill>
            <a:prstDash val="solid"/>
            <a:round/>
            <a:headEnd len="sm" w="sm" type="none"/>
            <a:tailEnd len="sm" w="sm" type="none"/>
          </a:ln>
        </p:spPr>
      </p:pic>
      <p:sp>
        <p:nvSpPr>
          <p:cNvPr id="178" name="Google Shape;178;p23"/>
          <p:cNvSpPr txBox="1"/>
          <p:nvPr/>
        </p:nvSpPr>
        <p:spPr>
          <a:xfrm>
            <a:off x="-12" y="2928813"/>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highlight>
                  <a:srgbClr val="999999"/>
                </a:highlight>
              </a:rPr>
              <a:t>GAMENIGHT SPONSOR</a:t>
            </a:r>
            <a:endParaRPr sz="19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$300</a:t>
            </a:r>
            <a:endParaRPr b="1" sz="1900">
              <a:solidFill>
                <a:schemeClr val="lt1"/>
              </a:solidFill>
              <a:highlight>
                <a:srgbClr val="073763"/>
              </a:highlight>
            </a:endParaRPr>
          </a:p>
        </p:txBody>
      </p:sp>
      <p:sp>
        <p:nvSpPr>
          <p:cNvPr id="179" name="Google Shape;179;p23"/>
          <p:cNvSpPr txBox="1"/>
          <p:nvPr/>
        </p:nvSpPr>
        <p:spPr>
          <a:xfrm>
            <a:off x="108600" y="3390525"/>
            <a:ext cx="42876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Sponsor a home game! </a:t>
            </a:r>
            <a:endParaRPr sz="1200">
              <a:solidFill>
                <a:schemeClr val="lt1"/>
              </a:solidFill>
            </a:endParaRPr>
          </a:p>
          <a:p>
            <a:pPr indent="0" lvl="0" marL="0" rtl="0" algn="l">
              <a:spcBef>
                <a:spcPts val="0"/>
              </a:spcBef>
              <a:spcAft>
                <a:spcPts val="0"/>
              </a:spcAft>
              <a:buNone/>
            </a:pPr>
            <a:r>
              <a:rPr lang="en" sz="1200">
                <a:solidFill>
                  <a:schemeClr val="lt1"/>
                </a:solidFill>
              </a:rPr>
              <a:t>We will tailor any game night to fit </a:t>
            </a:r>
            <a:endParaRPr sz="1200">
              <a:solidFill>
                <a:schemeClr val="lt1"/>
              </a:solidFill>
            </a:endParaRPr>
          </a:p>
          <a:p>
            <a:pPr indent="0" lvl="0" marL="0" rtl="0" algn="l">
              <a:spcBef>
                <a:spcPts val="0"/>
              </a:spcBef>
              <a:spcAft>
                <a:spcPts val="0"/>
              </a:spcAft>
              <a:buNone/>
            </a:pPr>
            <a:r>
              <a:rPr lang="en" sz="1200">
                <a:solidFill>
                  <a:schemeClr val="lt1"/>
                </a:solidFill>
              </a:rPr>
              <a:t>your company’s marketing objectives</a:t>
            </a:r>
            <a:endParaRPr sz="1200">
              <a:solidFill>
                <a:schemeClr val="lt1"/>
              </a:solidFill>
            </a:endParaRPr>
          </a:p>
          <a:p>
            <a:pPr indent="0" lvl="0" marL="0" rtl="0" algn="l">
              <a:spcBef>
                <a:spcPts val="0"/>
              </a:spcBef>
              <a:spcAft>
                <a:spcPts val="0"/>
              </a:spcAft>
              <a:buNone/>
            </a:pPr>
            <a:r>
              <a:rPr lang="en" sz="1200">
                <a:solidFill>
                  <a:schemeClr val="lt1"/>
                </a:solidFill>
              </a:rPr>
              <a:t>through fan giveaway items, </a:t>
            </a:r>
            <a:endParaRPr sz="1200">
              <a:solidFill>
                <a:schemeClr val="lt1"/>
              </a:solidFill>
            </a:endParaRPr>
          </a:p>
          <a:p>
            <a:pPr indent="0" lvl="0" marL="0" rtl="0" algn="l">
              <a:spcBef>
                <a:spcPts val="0"/>
              </a:spcBef>
              <a:spcAft>
                <a:spcPts val="0"/>
              </a:spcAft>
              <a:buNone/>
            </a:pPr>
            <a:r>
              <a:rPr lang="en" sz="1200">
                <a:solidFill>
                  <a:schemeClr val="lt1"/>
                </a:solidFill>
              </a:rPr>
              <a:t>special events, pre or post game </a:t>
            </a:r>
            <a:endParaRPr sz="1200">
              <a:solidFill>
                <a:schemeClr val="lt1"/>
              </a:solidFill>
            </a:endParaRPr>
          </a:p>
          <a:p>
            <a:pPr indent="0" lvl="0" marL="0" rtl="0" algn="l">
              <a:spcBef>
                <a:spcPts val="0"/>
              </a:spcBef>
              <a:spcAft>
                <a:spcPts val="0"/>
              </a:spcAft>
              <a:buNone/>
            </a:pPr>
            <a:r>
              <a:rPr lang="en" sz="1200">
                <a:solidFill>
                  <a:schemeClr val="lt1"/>
                </a:solidFill>
              </a:rPr>
              <a:t>activities, and in-game contesting.</a:t>
            </a:r>
            <a:endParaRPr sz="1200">
              <a:solidFill>
                <a:schemeClr val="lt1"/>
              </a:solidFill>
            </a:endParaRPr>
          </a:p>
        </p:txBody>
      </p:sp>
      <p:pic>
        <p:nvPicPr>
          <p:cNvPr id="180" name="Google Shape;180;p23"/>
          <p:cNvPicPr preferRelativeResize="0"/>
          <p:nvPr/>
        </p:nvPicPr>
        <p:blipFill>
          <a:blip r:embed="rId5">
            <a:alphaModFix/>
          </a:blip>
          <a:stretch>
            <a:fillRect/>
          </a:stretch>
        </p:blipFill>
        <p:spPr>
          <a:xfrm>
            <a:off x="3583200" y="1237313"/>
            <a:ext cx="1977585" cy="1769977"/>
          </a:xfrm>
          <a:prstGeom prst="rect">
            <a:avLst/>
          </a:prstGeom>
          <a:noFill/>
          <a:ln cap="flat" cmpd="sng" w="19050">
            <a:solidFill>
              <a:schemeClr val="dk1"/>
            </a:solidFill>
            <a:prstDash val="solid"/>
            <a:round/>
            <a:headEnd len="sm" w="sm" type="none"/>
            <a:tailEnd len="sm" w="sm" type="none"/>
          </a:ln>
        </p:spPr>
      </p:pic>
      <p:sp>
        <p:nvSpPr>
          <p:cNvPr id="181" name="Google Shape;181;p23"/>
          <p:cNvSpPr txBox="1"/>
          <p:nvPr/>
        </p:nvSpPr>
        <p:spPr>
          <a:xfrm>
            <a:off x="3195138" y="3137588"/>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highlight>
                  <a:srgbClr val="999999"/>
                </a:highlight>
              </a:rPr>
              <a:t>COMPANY PROMOS</a:t>
            </a:r>
            <a:endParaRPr sz="19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$100</a:t>
            </a:r>
            <a:endParaRPr b="1" sz="1900">
              <a:solidFill>
                <a:schemeClr val="lt1"/>
              </a:solidFill>
              <a:highlight>
                <a:srgbClr val="073763"/>
              </a:highlight>
            </a:endParaRPr>
          </a:p>
        </p:txBody>
      </p:sp>
      <p:sp>
        <p:nvSpPr>
          <p:cNvPr id="182" name="Google Shape;182;p23"/>
          <p:cNvSpPr txBox="1"/>
          <p:nvPr/>
        </p:nvSpPr>
        <p:spPr>
          <a:xfrm>
            <a:off x="3298275" y="3750513"/>
            <a:ext cx="42876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Sponsor a contest at a </a:t>
            </a:r>
            <a:endParaRPr sz="1200">
              <a:solidFill>
                <a:schemeClr val="lt1"/>
              </a:solidFill>
            </a:endParaRPr>
          </a:p>
          <a:p>
            <a:pPr indent="0" lvl="0" marL="0" rtl="0" algn="l">
              <a:spcBef>
                <a:spcPts val="0"/>
              </a:spcBef>
              <a:spcAft>
                <a:spcPts val="0"/>
              </a:spcAft>
              <a:buNone/>
            </a:pPr>
            <a:r>
              <a:rPr lang="en" sz="1200">
                <a:solidFill>
                  <a:schemeClr val="lt1"/>
                </a:solidFill>
              </a:rPr>
              <a:t>home game either on or off</a:t>
            </a:r>
            <a:endParaRPr sz="1200">
              <a:solidFill>
                <a:schemeClr val="lt1"/>
              </a:solidFill>
            </a:endParaRPr>
          </a:p>
          <a:p>
            <a:pPr indent="0" lvl="0" marL="0" rtl="0" algn="l">
              <a:spcBef>
                <a:spcPts val="0"/>
              </a:spcBef>
              <a:spcAft>
                <a:spcPts val="0"/>
              </a:spcAft>
              <a:buNone/>
            </a:pPr>
            <a:r>
              <a:rPr lang="en" sz="1200">
                <a:solidFill>
                  <a:schemeClr val="lt1"/>
                </a:solidFill>
              </a:rPr>
              <a:t>of the ice. Options are also</a:t>
            </a:r>
            <a:endParaRPr sz="1200">
              <a:solidFill>
                <a:schemeClr val="lt1"/>
              </a:solidFill>
            </a:endParaRPr>
          </a:p>
          <a:p>
            <a:pPr indent="0" lvl="0" marL="0" rtl="0" algn="l">
              <a:spcBef>
                <a:spcPts val="0"/>
              </a:spcBef>
              <a:spcAft>
                <a:spcPts val="0"/>
              </a:spcAft>
              <a:buNone/>
            </a:pPr>
            <a:r>
              <a:rPr lang="en" sz="1200">
                <a:solidFill>
                  <a:schemeClr val="lt1"/>
                </a:solidFill>
              </a:rPr>
              <a:t>available for the season.</a:t>
            </a:r>
            <a:endParaRPr sz="1200">
              <a:solidFill>
                <a:schemeClr val="lt1"/>
              </a:solidFill>
            </a:endParaRPr>
          </a:p>
        </p:txBody>
      </p:sp>
      <p:sp>
        <p:nvSpPr>
          <p:cNvPr id="183" name="Google Shape;183;p23"/>
          <p:cNvSpPr txBox="1"/>
          <p:nvPr/>
        </p:nvSpPr>
        <p:spPr>
          <a:xfrm>
            <a:off x="3604350" y="3560125"/>
            <a:ext cx="19353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+PRIZES PROVIDED BY SPONSOR</a:t>
            </a:r>
            <a:endParaRPr sz="800"/>
          </a:p>
        </p:txBody>
      </p:sp>
      <p:pic>
        <p:nvPicPr>
          <p:cNvPr id="184" name="Google Shape;184;p23"/>
          <p:cNvPicPr preferRelativeResize="0"/>
          <p:nvPr/>
        </p:nvPicPr>
        <p:blipFill>
          <a:blip r:embed="rId6">
            <a:alphaModFix/>
          </a:blip>
          <a:stretch>
            <a:fillRect/>
          </a:stretch>
        </p:blipFill>
        <p:spPr>
          <a:xfrm>
            <a:off x="6504975" y="1402475"/>
            <a:ext cx="2099098" cy="1400052"/>
          </a:xfrm>
          <a:prstGeom prst="rect">
            <a:avLst/>
          </a:prstGeom>
          <a:noFill/>
          <a:ln cap="flat" cmpd="sng" w="19050">
            <a:solidFill>
              <a:schemeClr val="dk1"/>
            </a:solidFill>
            <a:prstDash val="solid"/>
            <a:round/>
            <a:headEnd len="sm" w="sm" type="none"/>
            <a:tailEnd len="sm" w="sm" type="none"/>
          </a:ln>
        </p:spPr>
      </p:pic>
      <p:sp>
        <p:nvSpPr>
          <p:cNvPr id="185" name="Google Shape;185;p23"/>
          <p:cNvSpPr txBox="1"/>
          <p:nvPr/>
        </p:nvSpPr>
        <p:spPr>
          <a:xfrm>
            <a:off x="6168913" y="2919525"/>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CONCOURSE ACTIVATION</a:t>
            </a:r>
            <a:endParaRPr sz="13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$200</a:t>
            </a:r>
            <a:endParaRPr b="1" sz="1900">
              <a:solidFill>
                <a:schemeClr val="lt1"/>
              </a:solidFill>
              <a:highlight>
                <a:srgbClr val="073763"/>
              </a:highlight>
            </a:endParaRPr>
          </a:p>
        </p:txBody>
      </p:sp>
      <p:sp>
        <p:nvSpPr>
          <p:cNvPr id="186" name="Google Shape;186;p23"/>
          <p:cNvSpPr txBox="1"/>
          <p:nvPr/>
        </p:nvSpPr>
        <p:spPr>
          <a:xfrm>
            <a:off x="6464100" y="3444375"/>
            <a:ext cx="2368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Set up a table in the concourse </a:t>
            </a:r>
            <a:endParaRPr sz="1200">
              <a:solidFill>
                <a:schemeClr val="lt1"/>
              </a:solidFill>
            </a:endParaRPr>
          </a:p>
          <a:p>
            <a:pPr indent="0" lvl="0" marL="0" rtl="0" algn="l">
              <a:spcBef>
                <a:spcPts val="0"/>
              </a:spcBef>
              <a:spcAft>
                <a:spcPts val="0"/>
              </a:spcAft>
              <a:buNone/>
            </a:pPr>
            <a:r>
              <a:rPr lang="en" sz="1200">
                <a:solidFill>
                  <a:schemeClr val="lt1"/>
                </a:solidFill>
              </a:rPr>
              <a:t>area for giveaways, activities, </a:t>
            </a:r>
            <a:endParaRPr sz="1200">
              <a:solidFill>
                <a:schemeClr val="lt1"/>
              </a:solidFill>
            </a:endParaRPr>
          </a:p>
          <a:p>
            <a:pPr indent="0" lvl="0" marL="0" rtl="0" algn="l">
              <a:spcBef>
                <a:spcPts val="0"/>
              </a:spcBef>
              <a:spcAft>
                <a:spcPts val="0"/>
              </a:spcAft>
              <a:buNone/>
            </a:pPr>
            <a:r>
              <a:rPr lang="en" sz="1200">
                <a:solidFill>
                  <a:schemeClr val="lt1"/>
                </a:solidFill>
              </a:rPr>
              <a:t>or PR for one game.</a:t>
            </a:r>
            <a:endParaRPr sz="1200">
              <a:solidFill>
                <a:schemeClr val="lt1"/>
              </a:solidFill>
            </a:endParaRPr>
          </a:p>
        </p:txBody>
      </p:sp>
      <p:sp>
        <p:nvSpPr>
          <p:cNvPr id="187" name="Google Shape;187;p23"/>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
        <p:nvSpPr>
          <p:cNvPr id="188" name="Google Shape;188;p23"/>
          <p:cNvSpPr txBox="1"/>
          <p:nvPr/>
        </p:nvSpPr>
        <p:spPr>
          <a:xfrm>
            <a:off x="108600" y="1433225"/>
            <a:ext cx="40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763"/>
                </a:solidFill>
                <a:highlight>
                  <a:schemeClr val="lt1"/>
                </a:highlight>
              </a:rPr>
              <a:t>1</a:t>
            </a:r>
            <a:endParaRPr b="1">
              <a:solidFill>
                <a:srgbClr val="073763"/>
              </a:solidFill>
              <a:highlight>
                <a:schemeClr val="lt1"/>
              </a:highlight>
            </a:endParaRPr>
          </a:p>
        </p:txBody>
      </p:sp>
      <p:sp>
        <p:nvSpPr>
          <p:cNvPr id="189" name="Google Shape;189;p23"/>
          <p:cNvSpPr txBox="1"/>
          <p:nvPr/>
        </p:nvSpPr>
        <p:spPr>
          <a:xfrm>
            <a:off x="3623800" y="1237325"/>
            <a:ext cx="40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763"/>
                </a:solidFill>
                <a:highlight>
                  <a:schemeClr val="lt1"/>
                </a:highlight>
              </a:rPr>
              <a:t>2</a:t>
            </a:r>
            <a:endParaRPr b="1">
              <a:solidFill>
                <a:srgbClr val="073763"/>
              </a:solidFill>
              <a:highlight>
                <a:schemeClr val="lt1"/>
              </a:highlight>
            </a:endParaRPr>
          </a:p>
        </p:txBody>
      </p:sp>
      <p:sp>
        <p:nvSpPr>
          <p:cNvPr id="190" name="Google Shape;190;p23"/>
          <p:cNvSpPr txBox="1"/>
          <p:nvPr/>
        </p:nvSpPr>
        <p:spPr>
          <a:xfrm>
            <a:off x="6541125" y="1369550"/>
            <a:ext cx="407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73763"/>
                </a:solidFill>
                <a:highlight>
                  <a:schemeClr val="lt1"/>
                </a:highlight>
              </a:rPr>
              <a:t>3</a:t>
            </a:r>
            <a:endParaRPr b="1">
              <a:solidFill>
                <a:srgbClr val="073763"/>
              </a:solidFill>
              <a:highlight>
                <a:schemeClr val="lt1"/>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WOLF PACK GAME DAYS</a:t>
            </a:r>
            <a:endParaRPr b="1" i="1">
              <a:solidFill>
                <a:schemeClr val="lt1"/>
              </a:solidFill>
            </a:endParaRPr>
          </a:p>
        </p:txBody>
      </p:sp>
      <p:sp>
        <p:nvSpPr>
          <p:cNvPr id="196" name="Google Shape;196;p24"/>
          <p:cNvSpPr txBox="1"/>
          <p:nvPr>
            <p:ph idx="1" type="body"/>
          </p:nvPr>
        </p:nvSpPr>
        <p:spPr>
          <a:xfrm>
            <a:off x="6107450" y="3442500"/>
            <a:ext cx="3000000" cy="256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200">
              <a:solidFill>
                <a:schemeClr val="lt1"/>
              </a:solidFill>
            </a:endParaRPr>
          </a:p>
          <a:p>
            <a:pPr indent="0" lvl="0" marL="0" rtl="0" algn="l">
              <a:spcBef>
                <a:spcPts val="1200"/>
              </a:spcBef>
              <a:spcAft>
                <a:spcPts val="0"/>
              </a:spcAft>
              <a:buClr>
                <a:schemeClr val="dk1"/>
              </a:buClr>
              <a:buSzPts val="1100"/>
              <a:buFont typeface="Arial"/>
              <a:buNone/>
            </a:pPr>
            <a:r>
              <a:rPr lang="en" sz="1200">
                <a:solidFill>
                  <a:schemeClr val="lt1"/>
                </a:solidFill>
              </a:rPr>
              <a:t>Sponsor the game’s 3 Stars of the game to have your company’s name announced at all home games. Plus, provide the 3 stars with a company prize.</a:t>
            </a:r>
            <a:endParaRPr sz="1200">
              <a:solidFill>
                <a:schemeClr val="lt1"/>
              </a:solidFill>
            </a:endParaRPr>
          </a:p>
          <a:p>
            <a:pPr indent="0" lvl="0" marL="0" rtl="0" algn="l">
              <a:spcBef>
                <a:spcPts val="1200"/>
              </a:spcBef>
              <a:spcAft>
                <a:spcPts val="0"/>
              </a:spcAft>
              <a:buNone/>
            </a:pPr>
            <a:r>
              <a:t/>
            </a:r>
            <a:endParaRPr/>
          </a:p>
          <a:p>
            <a:pPr indent="0" lvl="0" marL="0" rtl="0" algn="l">
              <a:spcBef>
                <a:spcPts val="1200"/>
              </a:spcBef>
              <a:spcAft>
                <a:spcPts val="1200"/>
              </a:spcAft>
              <a:buClr>
                <a:schemeClr val="dk1"/>
              </a:buClr>
              <a:buSzPts val="1100"/>
              <a:buFont typeface="Arial"/>
              <a:buNone/>
            </a:pPr>
            <a:r>
              <a:t/>
            </a:r>
            <a:endParaRPr/>
          </a:p>
        </p:txBody>
      </p:sp>
      <p:sp>
        <p:nvSpPr>
          <p:cNvPr id="197" name="Google Shape;197;p24"/>
          <p:cNvSpPr txBox="1"/>
          <p:nvPr>
            <p:ph idx="12" type="sldNum"/>
          </p:nvPr>
        </p:nvSpPr>
        <p:spPr>
          <a:xfrm>
            <a:off x="8595308" y="4799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pic>
        <p:nvPicPr>
          <p:cNvPr id="198" name="Google Shape;198;p24"/>
          <p:cNvPicPr preferRelativeResize="0"/>
          <p:nvPr/>
        </p:nvPicPr>
        <p:blipFill rotWithShape="1">
          <a:blip r:embed="rId4">
            <a:alphaModFix/>
          </a:blip>
          <a:srcRect b="38128" l="0" r="0" t="13534"/>
          <a:stretch/>
        </p:blipFill>
        <p:spPr>
          <a:xfrm>
            <a:off x="282850" y="1563112"/>
            <a:ext cx="2753700" cy="1582532"/>
          </a:xfrm>
          <a:prstGeom prst="rect">
            <a:avLst/>
          </a:prstGeom>
          <a:noFill/>
          <a:ln>
            <a:noFill/>
          </a:ln>
        </p:spPr>
      </p:pic>
      <p:sp>
        <p:nvSpPr>
          <p:cNvPr id="199" name="Google Shape;199;p24"/>
          <p:cNvSpPr txBox="1"/>
          <p:nvPr/>
        </p:nvSpPr>
        <p:spPr>
          <a:xfrm>
            <a:off x="282838" y="3301388"/>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highlight>
                  <a:srgbClr val="999999"/>
                </a:highlight>
              </a:rPr>
              <a:t>STARTING LINEUP</a:t>
            </a:r>
            <a:r>
              <a:rPr lang="en" sz="1900">
                <a:solidFill>
                  <a:schemeClr val="lt1"/>
                </a:solidFill>
                <a:highlight>
                  <a:srgbClr val="999999"/>
                </a:highlight>
              </a:rPr>
              <a:t> </a:t>
            </a:r>
            <a:endParaRPr sz="19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$500</a:t>
            </a:r>
            <a:endParaRPr b="1" sz="1900">
              <a:solidFill>
                <a:schemeClr val="lt1"/>
              </a:solidFill>
              <a:highlight>
                <a:srgbClr val="073763"/>
              </a:highlight>
            </a:endParaRPr>
          </a:p>
        </p:txBody>
      </p:sp>
      <p:sp>
        <p:nvSpPr>
          <p:cNvPr id="200" name="Google Shape;200;p24"/>
          <p:cNvSpPr txBox="1"/>
          <p:nvPr/>
        </p:nvSpPr>
        <p:spPr>
          <a:xfrm>
            <a:off x="282850" y="960225"/>
            <a:ext cx="428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PUBLIC ADDRESS ANNOUNCEMENTS:</a:t>
            </a:r>
            <a:endParaRPr/>
          </a:p>
        </p:txBody>
      </p:sp>
      <p:sp>
        <p:nvSpPr>
          <p:cNvPr id="201" name="Google Shape;201;p24"/>
          <p:cNvSpPr txBox="1"/>
          <p:nvPr/>
        </p:nvSpPr>
        <p:spPr>
          <a:xfrm>
            <a:off x="159700" y="3918850"/>
            <a:ext cx="30000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200">
                <a:solidFill>
                  <a:schemeClr val="lt1"/>
                </a:solidFill>
              </a:rPr>
              <a:t>Sponsor the Wolf Pack’s starting lineup to have your company’s name announced at all home games.</a:t>
            </a:r>
            <a:endParaRPr sz="1200">
              <a:solidFill>
                <a:schemeClr val="lt1"/>
              </a:solidFill>
            </a:endParaRPr>
          </a:p>
        </p:txBody>
      </p:sp>
      <p:pic>
        <p:nvPicPr>
          <p:cNvPr id="202" name="Google Shape;202;p24"/>
          <p:cNvPicPr preferRelativeResize="0"/>
          <p:nvPr/>
        </p:nvPicPr>
        <p:blipFill rotWithShape="1">
          <a:blip r:embed="rId5">
            <a:alphaModFix/>
          </a:blip>
          <a:srcRect b="0" l="0" r="33262" t="0"/>
          <a:stretch/>
        </p:blipFill>
        <p:spPr>
          <a:xfrm>
            <a:off x="6529975" y="1557525"/>
            <a:ext cx="1837751" cy="935450"/>
          </a:xfrm>
          <a:prstGeom prst="rect">
            <a:avLst/>
          </a:prstGeom>
          <a:noFill/>
          <a:ln>
            <a:noFill/>
          </a:ln>
        </p:spPr>
      </p:pic>
      <p:pic>
        <p:nvPicPr>
          <p:cNvPr id="203" name="Google Shape;203;p24"/>
          <p:cNvPicPr preferRelativeResize="0"/>
          <p:nvPr/>
        </p:nvPicPr>
        <p:blipFill rotWithShape="1">
          <a:blip r:embed="rId5">
            <a:alphaModFix/>
          </a:blip>
          <a:srcRect b="0" l="0" r="66909" t="0"/>
          <a:stretch/>
        </p:blipFill>
        <p:spPr>
          <a:xfrm>
            <a:off x="6993238" y="1830575"/>
            <a:ext cx="911226" cy="935450"/>
          </a:xfrm>
          <a:prstGeom prst="rect">
            <a:avLst/>
          </a:prstGeom>
          <a:noFill/>
          <a:ln>
            <a:noFill/>
          </a:ln>
        </p:spPr>
      </p:pic>
      <p:pic>
        <p:nvPicPr>
          <p:cNvPr id="204" name="Google Shape;204;p24"/>
          <p:cNvPicPr preferRelativeResize="0"/>
          <p:nvPr/>
        </p:nvPicPr>
        <p:blipFill>
          <a:blip r:embed="rId6">
            <a:alphaModFix/>
          </a:blip>
          <a:stretch>
            <a:fillRect/>
          </a:stretch>
        </p:blipFill>
        <p:spPr>
          <a:xfrm>
            <a:off x="3294475" y="1557513"/>
            <a:ext cx="2555050" cy="1593724"/>
          </a:xfrm>
          <a:prstGeom prst="rect">
            <a:avLst/>
          </a:prstGeom>
          <a:noFill/>
          <a:ln>
            <a:noFill/>
          </a:ln>
        </p:spPr>
      </p:pic>
      <p:sp>
        <p:nvSpPr>
          <p:cNvPr id="205" name="Google Shape;205;p24"/>
          <p:cNvSpPr txBox="1"/>
          <p:nvPr/>
        </p:nvSpPr>
        <p:spPr>
          <a:xfrm>
            <a:off x="3195138" y="3301388"/>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highlight>
                  <a:srgbClr val="999999"/>
                </a:highlight>
              </a:rPr>
              <a:t>POWER PLAY / PENALTY KILL</a:t>
            </a:r>
            <a:endParaRPr>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$750</a:t>
            </a:r>
            <a:endParaRPr b="1" sz="1900">
              <a:solidFill>
                <a:schemeClr val="lt1"/>
              </a:solidFill>
              <a:highlight>
                <a:srgbClr val="073763"/>
              </a:highlight>
            </a:endParaRPr>
          </a:p>
        </p:txBody>
      </p:sp>
      <p:sp>
        <p:nvSpPr>
          <p:cNvPr id="206" name="Google Shape;206;p24"/>
          <p:cNvSpPr txBox="1"/>
          <p:nvPr/>
        </p:nvSpPr>
        <p:spPr>
          <a:xfrm>
            <a:off x="3072000" y="3813950"/>
            <a:ext cx="30000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 sz="1200">
                <a:solidFill>
                  <a:schemeClr val="lt1"/>
                </a:solidFill>
              </a:rPr>
              <a:t>Sponsor the Wolf Pack’s power play and penalty kill to have your company’s name announced at all home games.</a:t>
            </a:r>
            <a:endParaRPr sz="1200">
              <a:solidFill>
                <a:schemeClr val="lt1"/>
              </a:solidFill>
            </a:endParaRPr>
          </a:p>
        </p:txBody>
      </p:sp>
      <p:sp>
        <p:nvSpPr>
          <p:cNvPr id="207" name="Google Shape;207;p24"/>
          <p:cNvSpPr txBox="1"/>
          <p:nvPr/>
        </p:nvSpPr>
        <p:spPr>
          <a:xfrm>
            <a:off x="6072000" y="298080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highlight>
                  <a:srgbClr val="999999"/>
                </a:highlight>
              </a:rPr>
              <a:t>3 STARS OF THE GAME </a:t>
            </a:r>
            <a:r>
              <a:rPr b="1" lang="en" sz="1900">
                <a:solidFill>
                  <a:schemeClr val="lt1"/>
                </a:solidFill>
                <a:highlight>
                  <a:srgbClr val="073763"/>
                </a:highlight>
              </a:rPr>
              <a:t>$1000</a:t>
            </a:r>
            <a:endParaRPr b="1" sz="1900">
              <a:solidFill>
                <a:schemeClr val="lt1"/>
              </a:solidFill>
              <a:highlight>
                <a:srgbClr val="073763"/>
              </a:highlight>
            </a:endParaRPr>
          </a:p>
        </p:txBody>
      </p:sp>
      <p:sp>
        <p:nvSpPr>
          <p:cNvPr id="208" name="Google Shape;208;p24"/>
          <p:cNvSpPr txBox="1"/>
          <p:nvPr/>
        </p:nvSpPr>
        <p:spPr>
          <a:xfrm>
            <a:off x="6481213" y="3442500"/>
            <a:ext cx="1935300" cy="30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+PRIZES PROVIDED BY SPONSOR</a:t>
            </a:r>
            <a:endParaRPr sz="800"/>
          </a:p>
        </p:txBody>
      </p:sp>
      <p:sp>
        <p:nvSpPr>
          <p:cNvPr id="209" name="Google Shape;209;p24"/>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4800">
                <a:solidFill>
                  <a:schemeClr val="lt1"/>
                </a:solidFill>
                <a:highlight>
                  <a:schemeClr val="dk2"/>
                </a:highlight>
              </a:rPr>
              <a:t>DIGITAL BRANDING</a:t>
            </a:r>
            <a:endParaRPr b="1" sz="4800">
              <a:solidFill>
                <a:schemeClr val="lt1"/>
              </a:solidFill>
              <a:highlight>
                <a:schemeClr val="dk2"/>
              </a:highlight>
            </a:endParaRPr>
          </a:p>
        </p:txBody>
      </p:sp>
      <p:sp>
        <p:nvSpPr>
          <p:cNvPr id="215" name="Google Shape;21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9" name="Shape 219"/>
        <p:cNvGrpSpPr/>
        <p:nvPr/>
      </p:nvGrpSpPr>
      <p:grpSpPr>
        <a:xfrm>
          <a:off x="0" y="0"/>
          <a:ext cx="0" cy="0"/>
          <a:chOff x="0" y="0"/>
          <a:chExt cx="0" cy="0"/>
        </a:xfrm>
      </p:grpSpPr>
      <p:sp>
        <p:nvSpPr>
          <p:cNvPr id="220" name="Google Shape;22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DIGITAL BRANDING</a:t>
            </a:r>
            <a:endParaRPr b="1" i="1">
              <a:solidFill>
                <a:schemeClr val="lt1"/>
              </a:solidFill>
            </a:endParaRPr>
          </a:p>
        </p:txBody>
      </p:sp>
      <p:sp>
        <p:nvSpPr>
          <p:cNvPr id="221" name="Google Shape;221;p26"/>
          <p:cNvSpPr txBox="1"/>
          <p:nvPr>
            <p:ph idx="12" type="sldNum"/>
          </p:nvPr>
        </p:nvSpPr>
        <p:spPr>
          <a:xfrm>
            <a:off x="8541833" y="47498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chemeClr val="lt1"/>
                </a:solidFill>
              </a:rPr>
              <a:t>‹#›</a:t>
            </a:fld>
            <a:endParaRPr b="1" sz="2400">
              <a:solidFill>
                <a:schemeClr val="lt1"/>
              </a:solidFill>
            </a:endParaRPr>
          </a:p>
        </p:txBody>
      </p:sp>
      <p:pic>
        <p:nvPicPr>
          <p:cNvPr id="222" name="Google Shape;222;p26"/>
          <p:cNvPicPr preferRelativeResize="0"/>
          <p:nvPr/>
        </p:nvPicPr>
        <p:blipFill>
          <a:blip r:embed="rId4">
            <a:alphaModFix/>
          </a:blip>
          <a:stretch>
            <a:fillRect/>
          </a:stretch>
        </p:blipFill>
        <p:spPr>
          <a:xfrm>
            <a:off x="162850" y="1297800"/>
            <a:ext cx="2021900" cy="2039100"/>
          </a:xfrm>
          <a:prstGeom prst="rect">
            <a:avLst/>
          </a:prstGeom>
          <a:noFill/>
          <a:ln cap="flat" cmpd="sng" w="9525">
            <a:solidFill>
              <a:srgbClr val="03283B"/>
            </a:solidFill>
            <a:prstDash val="solid"/>
            <a:round/>
            <a:headEnd len="sm" w="sm" type="none"/>
            <a:tailEnd len="sm" w="sm" type="none"/>
          </a:ln>
        </p:spPr>
      </p:pic>
      <p:sp>
        <p:nvSpPr>
          <p:cNvPr id="223" name="Google Shape;223;p26"/>
          <p:cNvSpPr txBox="1"/>
          <p:nvPr/>
        </p:nvSpPr>
        <p:spPr>
          <a:xfrm>
            <a:off x="311700" y="915550"/>
            <a:ext cx="428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SOCIAL MEDIA GRAPHICS:</a:t>
            </a:r>
            <a:endParaRPr/>
          </a:p>
        </p:txBody>
      </p:sp>
      <p:sp>
        <p:nvSpPr>
          <p:cNvPr id="224" name="Google Shape;224;p26"/>
          <p:cNvSpPr txBox="1"/>
          <p:nvPr/>
        </p:nvSpPr>
        <p:spPr>
          <a:xfrm>
            <a:off x="-203062" y="3396738"/>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highlight>
                  <a:srgbClr val="999999"/>
                </a:highlight>
              </a:rPr>
              <a:t>GAMEDAY SPONSOR</a:t>
            </a:r>
            <a:endParaRPr sz="16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$600</a:t>
            </a:r>
            <a:endParaRPr b="1" sz="1900">
              <a:solidFill>
                <a:schemeClr val="lt1"/>
              </a:solidFill>
              <a:highlight>
                <a:srgbClr val="073763"/>
              </a:highlight>
            </a:endParaRPr>
          </a:p>
        </p:txBody>
      </p:sp>
      <p:pic>
        <p:nvPicPr>
          <p:cNvPr id="225" name="Google Shape;225;p26"/>
          <p:cNvPicPr preferRelativeResize="0"/>
          <p:nvPr/>
        </p:nvPicPr>
        <p:blipFill>
          <a:blip r:embed="rId5">
            <a:alphaModFix/>
          </a:blip>
          <a:stretch>
            <a:fillRect/>
          </a:stretch>
        </p:blipFill>
        <p:spPr>
          <a:xfrm>
            <a:off x="2465613" y="1297800"/>
            <a:ext cx="2161600" cy="2039100"/>
          </a:xfrm>
          <a:prstGeom prst="rect">
            <a:avLst/>
          </a:prstGeom>
          <a:noFill/>
          <a:ln cap="flat" cmpd="sng" w="9525">
            <a:solidFill>
              <a:srgbClr val="03283B"/>
            </a:solidFill>
            <a:prstDash val="solid"/>
            <a:round/>
            <a:headEnd len="sm" w="sm" type="none"/>
            <a:tailEnd len="sm" w="sm" type="none"/>
          </a:ln>
        </p:spPr>
      </p:pic>
      <p:sp>
        <p:nvSpPr>
          <p:cNvPr id="226" name="Google Shape;226;p26"/>
          <p:cNvSpPr txBox="1"/>
          <p:nvPr/>
        </p:nvSpPr>
        <p:spPr>
          <a:xfrm>
            <a:off x="2169563" y="3396738"/>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highlight>
                  <a:srgbClr val="999999"/>
                </a:highlight>
              </a:rPr>
              <a:t>STARTING LINEUP</a:t>
            </a:r>
            <a:endParaRPr sz="16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$500</a:t>
            </a:r>
            <a:endParaRPr b="1" sz="1900">
              <a:solidFill>
                <a:schemeClr val="lt1"/>
              </a:solidFill>
              <a:highlight>
                <a:srgbClr val="073763"/>
              </a:highlight>
            </a:endParaRPr>
          </a:p>
        </p:txBody>
      </p:sp>
      <p:pic>
        <p:nvPicPr>
          <p:cNvPr id="227" name="Google Shape;227;p26"/>
          <p:cNvPicPr preferRelativeResize="0"/>
          <p:nvPr/>
        </p:nvPicPr>
        <p:blipFill>
          <a:blip r:embed="rId6">
            <a:alphaModFix/>
          </a:blip>
          <a:stretch>
            <a:fillRect/>
          </a:stretch>
        </p:blipFill>
        <p:spPr>
          <a:xfrm>
            <a:off x="4908075" y="1315750"/>
            <a:ext cx="1725500" cy="2039100"/>
          </a:xfrm>
          <a:prstGeom prst="rect">
            <a:avLst/>
          </a:prstGeom>
          <a:noFill/>
          <a:ln cap="flat" cmpd="sng" w="9525">
            <a:solidFill>
              <a:schemeClr val="dk1"/>
            </a:solidFill>
            <a:prstDash val="solid"/>
            <a:round/>
            <a:headEnd len="sm" w="sm" type="none"/>
            <a:tailEnd len="sm" w="sm" type="none"/>
          </a:ln>
        </p:spPr>
      </p:pic>
      <p:sp>
        <p:nvSpPr>
          <p:cNvPr id="228" name="Google Shape;228;p26"/>
          <p:cNvSpPr txBox="1"/>
          <p:nvPr/>
        </p:nvSpPr>
        <p:spPr>
          <a:xfrm>
            <a:off x="4393963" y="3405713"/>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highlight>
                  <a:srgbClr val="999999"/>
                </a:highlight>
              </a:rPr>
              <a:t>INTERMISSION</a:t>
            </a:r>
            <a:endParaRPr sz="16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$500</a:t>
            </a:r>
            <a:endParaRPr b="1" sz="1900">
              <a:solidFill>
                <a:schemeClr val="lt1"/>
              </a:solidFill>
              <a:highlight>
                <a:srgbClr val="073763"/>
              </a:highlight>
            </a:endParaRPr>
          </a:p>
        </p:txBody>
      </p:sp>
      <p:pic>
        <p:nvPicPr>
          <p:cNvPr id="229" name="Google Shape;229;p26"/>
          <p:cNvPicPr preferRelativeResize="0"/>
          <p:nvPr/>
        </p:nvPicPr>
        <p:blipFill>
          <a:blip r:embed="rId7">
            <a:alphaModFix/>
          </a:blip>
          <a:stretch>
            <a:fillRect/>
          </a:stretch>
        </p:blipFill>
        <p:spPr>
          <a:xfrm>
            <a:off x="6914450" y="1315175"/>
            <a:ext cx="2061724" cy="2004349"/>
          </a:xfrm>
          <a:prstGeom prst="rect">
            <a:avLst/>
          </a:prstGeom>
          <a:noFill/>
          <a:ln cap="flat" cmpd="sng" w="9525">
            <a:solidFill>
              <a:schemeClr val="dk1"/>
            </a:solidFill>
            <a:prstDash val="solid"/>
            <a:round/>
            <a:headEnd len="sm" w="sm" type="none"/>
            <a:tailEnd len="sm" w="sm" type="none"/>
          </a:ln>
        </p:spPr>
      </p:pic>
      <p:sp>
        <p:nvSpPr>
          <p:cNvPr id="230" name="Google Shape;230;p26"/>
          <p:cNvSpPr txBox="1"/>
          <p:nvPr/>
        </p:nvSpPr>
        <p:spPr>
          <a:xfrm>
            <a:off x="6568450" y="341310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highlight>
                  <a:srgbClr val="999999"/>
                </a:highlight>
              </a:rPr>
              <a:t>POST GAME</a:t>
            </a:r>
            <a:r>
              <a:rPr lang="en">
                <a:solidFill>
                  <a:schemeClr val="lt1"/>
                </a:solidFill>
                <a:highlight>
                  <a:srgbClr val="999999"/>
                </a:highlight>
              </a:rPr>
              <a:t> </a:t>
            </a:r>
            <a:r>
              <a:rPr lang="en">
                <a:solidFill>
                  <a:schemeClr val="lt1"/>
                </a:solidFill>
                <a:highlight>
                  <a:srgbClr val="999999"/>
                </a:highlight>
              </a:rPr>
              <a:t>SPONSOR</a:t>
            </a:r>
            <a:endParaRPr>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$500</a:t>
            </a:r>
            <a:endParaRPr b="1" sz="1900">
              <a:solidFill>
                <a:schemeClr val="lt1"/>
              </a:solidFill>
              <a:highlight>
                <a:srgbClr val="073763"/>
              </a:highlight>
            </a:endParaRPr>
          </a:p>
        </p:txBody>
      </p:sp>
      <p:sp>
        <p:nvSpPr>
          <p:cNvPr id="231" name="Google Shape;231;p26"/>
          <p:cNvSpPr txBox="1"/>
          <p:nvPr/>
        </p:nvSpPr>
        <p:spPr>
          <a:xfrm>
            <a:off x="66050" y="3918300"/>
            <a:ext cx="24846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all </a:t>
            </a:r>
            <a:endParaRPr sz="1200">
              <a:solidFill>
                <a:schemeClr val="lt1"/>
              </a:solidFill>
            </a:endParaRPr>
          </a:p>
          <a:p>
            <a:pPr indent="0" lvl="0" marL="0" rtl="0" algn="l">
              <a:spcBef>
                <a:spcPts val="0"/>
              </a:spcBef>
              <a:spcAft>
                <a:spcPts val="0"/>
              </a:spcAft>
              <a:buNone/>
            </a:pPr>
            <a:r>
              <a:rPr lang="en" sz="1200">
                <a:solidFill>
                  <a:schemeClr val="lt1"/>
                </a:solidFill>
              </a:rPr>
              <a:t>gameday posts (home and away) </a:t>
            </a:r>
            <a:endParaRPr sz="1200">
              <a:solidFill>
                <a:schemeClr val="lt1"/>
              </a:solidFill>
            </a:endParaRPr>
          </a:p>
          <a:p>
            <a:pPr indent="0" lvl="0" marL="0" rtl="0" algn="l">
              <a:spcBef>
                <a:spcPts val="0"/>
              </a:spcBef>
              <a:spcAft>
                <a:spcPts val="0"/>
              </a:spcAft>
              <a:buNone/>
            </a:pPr>
            <a:r>
              <a:rPr lang="en" sz="1200">
                <a:solidFill>
                  <a:schemeClr val="lt1"/>
                </a:solidFill>
              </a:rPr>
              <a:t>during regular season.</a:t>
            </a:r>
            <a:endParaRPr sz="1200">
              <a:solidFill>
                <a:schemeClr val="lt1"/>
              </a:solidFill>
            </a:endParaRPr>
          </a:p>
        </p:txBody>
      </p:sp>
      <p:sp>
        <p:nvSpPr>
          <p:cNvPr id="232" name="Google Shape;232;p26"/>
          <p:cNvSpPr txBox="1"/>
          <p:nvPr/>
        </p:nvSpPr>
        <p:spPr>
          <a:xfrm>
            <a:off x="4761925" y="3933063"/>
            <a:ext cx="2331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all </a:t>
            </a:r>
            <a:endParaRPr sz="1200">
              <a:solidFill>
                <a:schemeClr val="lt1"/>
              </a:solidFill>
            </a:endParaRPr>
          </a:p>
          <a:p>
            <a:pPr indent="0" lvl="0" marL="0" rtl="0" algn="l">
              <a:spcBef>
                <a:spcPts val="0"/>
              </a:spcBef>
              <a:spcAft>
                <a:spcPts val="0"/>
              </a:spcAft>
              <a:buNone/>
            </a:pPr>
            <a:r>
              <a:rPr lang="en" sz="1200">
                <a:solidFill>
                  <a:schemeClr val="lt1"/>
                </a:solidFill>
              </a:rPr>
              <a:t>Intermission posts (home and</a:t>
            </a:r>
            <a:endParaRPr sz="1200">
              <a:solidFill>
                <a:schemeClr val="lt1"/>
              </a:solidFill>
            </a:endParaRPr>
          </a:p>
          <a:p>
            <a:pPr indent="0" lvl="0" marL="0" rtl="0" algn="l">
              <a:spcBef>
                <a:spcPts val="0"/>
              </a:spcBef>
              <a:spcAft>
                <a:spcPts val="0"/>
              </a:spcAft>
              <a:buNone/>
            </a:pPr>
            <a:r>
              <a:rPr lang="en" sz="1200">
                <a:solidFill>
                  <a:schemeClr val="lt1"/>
                </a:solidFill>
              </a:rPr>
              <a:t> away) during regular season.</a:t>
            </a:r>
            <a:endParaRPr sz="1200">
              <a:solidFill>
                <a:schemeClr val="lt1"/>
              </a:solidFill>
            </a:endParaRPr>
          </a:p>
        </p:txBody>
      </p:sp>
      <p:sp>
        <p:nvSpPr>
          <p:cNvPr id="233" name="Google Shape;233;p26"/>
          <p:cNvSpPr txBox="1"/>
          <p:nvPr/>
        </p:nvSpPr>
        <p:spPr>
          <a:xfrm>
            <a:off x="2465625" y="3918300"/>
            <a:ext cx="2331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all </a:t>
            </a:r>
            <a:endParaRPr sz="1200">
              <a:solidFill>
                <a:schemeClr val="lt1"/>
              </a:solidFill>
            </a:endParaRPr>
          </a:p>
          <a:p>
            <a:pPr indent="0" lvl="0" marL="0" rtl="0" algn="l">
              <a:spcBef>
                <a:spcPts val="0"/>
              </a:spcBef>
              <a:spcAft>
                <a:spcPts val="0"/>
              </a:spcAft>
              <a:buNone/>
            </a:pPr>
            <a:r>
              <a:rPr lang="en" sz="1200">
                <a:solidFill>
                  <a:schemeClr val="lt1"/>
                </a:solidFill>
              </a:rPr>
              <a:t>starting lineup posts </a:t>
            </a:r>
            <a:endParaRPr sz="1200">
              <a:solidFill>
                <a:schemeClr val="lt1"/>
              </a:solidFill>
            </a:endParaRPr>
          </a:p>
          <a:p>
            <a:pPr indent="0" lvl="0" marL="0" rtl="0" algn="l">
              <a:spcBef>
                <a:spcPts val="0"/>
              </a:spcBef>
              <a:spcAft>
                <a:spcPts val="0"/>
              </a:spcAft>
              <a:buNone/>
            </a:pPr>
            <a:r>
              <a:rPr lang="en" sz="1200">
                <a:solidFill>
                  <a:schemeClr val="lt1"/>
                </a:solidFill>
              </a:rPr>
              <a:t>(home and away) during</a:t>
            </a:r>
            <a:endParaRPr sz="1200">
              <a:solidFill>
                <a:schemeClr val="lt1"/>
              </a:solidFill>
            </a:endParaRPr>
          </a:p>
          <a:p>
            <a:pPr indent="0" lvl="0" marL="0" rtl="0" algn="l">
              <a:spcBef>
                <a:spcPts val="0"/>
              </a:spcBef>
              <a:spcAft>
                <a:spcPts val="0"/>
              </a:spcAft>
              <a:buNone/>
            </a:pPr>
            <a:r>
              <a:rPr lang="en" sz="1200">
                <a:solidFill>
                  <a:schemeClr val="lt1"/>
                </a:solidFill>
              </a:rPr>
              <a:t> regular season.</a:t>
            </a:r>
            <a:endParaRPr sz="1200">
              <a:solidFill>
                <a:schemeClr val="lt1"/>
              </a:solidFill>
            </a:endParaRPr>
          </a:p>
        </p:txBody>
      </p:sp>
      <p:sp>
        <p:nvSpPr>
          <p:cNvPr id="234" name="Google Shape;234;p26"/>
          <p:cNvSpPr txBox="1"/>
          <p:nvPr/>
        </p:nvSpPr>
        <p:spPr>
          <a:xfrm>
            <a:off x="7012200" y="3918300"/>
            <a:ext cx="2131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a:t>
            </a:r>
            <a:endParaRPr sz="1200">
              <a:solidFill>
                <a:schemeClr val="lt1"/>
              </a:solidFill>
            </a:endParaRPr>
          </a:p>
          <a:p>
            <a:pPr indent="0" lvl="0" marL="0" rtl="0" algn="l">
              <a:spcBef>
                <a:spcPts val="0"/>
              </a:spcBef>
              <a:spcAft>
                <a:spcPts val="0"/>
              </a:spcAft>
              <a:buNone/>
            </a:pPr>
            <a:r>
              <a:rPr lang="en" sz="1200">
                <a:solidFill>
                  <a:schemeClr val="lt1"/>
                </a:solidFill>
              </a:rPr>
              <a:t>all </a:t>
            </a:r>
            <a:r>
              <a:rPr lang="en" sz="1200">
                <a:solidFill>
                  <a:schemeClr val="lt1"/>
                </a:solidFill>
              </a:rPr>
              <a:t>post-game</a:t>
            </a:r>
            <a:r>
              <a:rPr lang="en" sz="1200">
                <a:solidFill>
                  <a:schemeClr val="lt1"/>
                </a:solidFill>
              </a:rPr>
              <a:t> posts </a:t>
            </a:r>
            <a:endParaRPr sz="1200">
              <a:solidFill>
                <a:schemeClr val="lt1"/>
              </a:solidFill>
            </a:endParaRPr>
          </a:p>
          <a:p>
            <a:pPr indent="0" lvl="0" marL="0" rtl="0" algn="l">
              <a:spcBef>
                <a:spcPts val="0"/>
              </a:spcBef>
              <a:spcAft>
                <a:spcPts val="0"/>
              </a:spcAft>
              <a:buNone/>
            </a:pPr>
            <a:r>
              <a:rPr lang="en" sz="1200">
                <a:solidFill>
                  <a:schemeClr val="lt1"/>
                </a:solidFill>
              </a:rPr>
              <a:t>(home and away) during</a:t>
            </a:r>
            <a:endParaRPr sz="1200">
              <a:solidFill>
                <a:schemeClr val="lt1"/>
              </a:solidFill>
            </a:endParaRPr>
          </a:p>
          <a:p>
            <a:pPr indent="0" lvl="0" marL="0" rtl="0" algn="l">
              <a:spcBef>
                <a:spcPts val="0"/>
              </a:spcBef>
              <a:spcAft>
                <a:spcPts val="0"/>
              </a:spcAft>
              <a:buNone/>
            </a:pPr>
            <a:r>
              <a:rPr lang="en" sz="1200">
                <a:solidFill>
                  <a:schemeClr val="lt1"/>
                </a:solidFill>
              </a:rPr>
              <a:t> regular season.</a:t>
            </a:r>
            <a:endParaRPr sz="1200">
              <a:solidFill>
                <a:schemeClr val="lt1"/>
              </a:solidFill>
            </a:endParaRPr>
          </a:p>
        </p:txBody>
      </p:sp>
      <p:sp>
        <p:nvSpPr>
          <p:cNvPr id="235" name="Google Shape;235;p26"/>
          <p:cNvSpPr txBox="1"/>
          <p:nvPr/>
        </p:nvSpPr>
        <p:spPr>
          <a:xfrm>
            <a:off x="3243425" y="915550"/>
            <a:ext cx="40863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Arial Black"/>
                <a:ea typeface="Arial Black"/>
                <a:cs typeface="Arial Black"/>
                <a:sym typeface="Arial Black"/>
              </a:rPr>
              <a:t>- </a:t>
            </a:r>
            <a:r>
              <a:rPr lang="en">
                <a:latin typeface="Arial Black"/>
                <a:ea typeface="Arial Black"/>
                <a:cs typeface="Arial Black"/>
                <a:sym typeface="Arial Black"/>
              </a:rPr>
              <a:t>GET ALL FOUR FOR $1000 -</a:t>
            </a:r>
            <a:endParaRPr>
              <a:latin typeface="Arial Black"/>
              <a:ea typeface="Arial Black"/>
              <a:cs typeface="Arial Black"/>
              <a:sym typeface="Arial Black"/>
            </a:endParaRPr>
          </a:p>
        </p:txBody>
      </p:sp>
      <p:pic>
        <p:nvPicPr>
          <p:cNvPr id="236" name="Google Shape;236;p26"/>
          <p:cNvPicPr preferRelativeResize="0"/>
          <p:nvPr/>
        </p:nvPicPr>
        <p:blipFill>
          <a:blip r:embed="rId8">
            <a:alphaModFix/>
          </a:blip>
          <a:stretch>
            <a:fillRect/>
          </a:stretch>
        </p:blipFill>
        <p:spPr>
          <a:xfrm>
            <a:off x="8751576" y="106650"/>
            <a:ext cx="338951" cy="338377"/>
          </a:xfrm>
          <a:prstGeom prst="rect">
            <a:avLst/>
          </a:prstGeom>
          <a:noFill/>
          <a:ln>
            <a:noFill/>
          </a:ln>
        </p:spPr>
      </p:pic>
      <p:pic>
        <p:nvPicPr>
          <p:cNvPr id="237" name="Google Shape;237;p26"/>
          <p:cNvPicPr preferRelativeResize="0"/>
          <p:nvPr/>
        </p:nvPicPr>
        <p:blipFill>
          <a:blip r:embed="rId9">
            <a:alphaModFix/>
          </a:blip>
          <a:stretch>
            <a:fillRect/>
          </a:stretch>
        </p:blipFill>
        <p:spPr>
          <a:xfrm>
            <a:off x="8318438" y="106350"/>
            <a:ext cx="338951" cy="338950"/>
          </a:xfrm>
          <a:prstGeom prst="rect">
            <a:avLst/>
          </a:prstGeom>
          <a:noFill/>
          <a:ln>
            <a:noFill/>
          </a:ln>
        </p:spPr>
      </p:pic>
      <p:pic>
        <p:nvPicPr>
          <p:cNvPr id="238" name="Google Shape;238;p26"/>
          <p:cNvPicPr preferRelativeResize="0"/>
          <p:nvPr/>
        </p:nvPicPr>
        <p:blipFill>
          <a:blip r:embed="rId10">
            <a:alphaModFix/>
          </a:blip>
          <a:stretch>
            <a:fillRect/>
          </a:stretch>
        </p:blipFill>
        <p:spPr>
          <a:xfrm>
            <a:off x="7751842" y="79036"/>
            <a:ext cx="472407" cy="393599"/>
          </a:xfrm>
          <a:prstGeom prst="rect">
            <a:avLst/>
          </a:prstGeom>
          <a:noFill/>
          <a:ln>
            <a:noFill/>
          </a:ln>
        </p:spPr>
      </p:pic>
      <p:sp>
        <p:nvSpPr>
          <p:cNvPr id="239" name="Google Shape;239;p26"/>
          <p:cNvSpPr txBox="1"/>
          <p:nvPr/>
        </p:nvSpPr>
        <p:spPr>
          <a:xfrm>
            <a:off x="7846500" y="401675"/>
            <a:ext cx="13905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rPr>
              <a:t>@northvanwolfpac</a:t>
            </a:r>
            <a:endParaRPr sz="1100">
              <a:solidFill>
                <a:schemeClr val="lt1"/>
              </a:solidFill>
            </a:endParaRPr>
          </a:p>
        </p:txBody>
      </p:sp>
      <p:sp>
        <p:nvSpPr>
          <p:cNvPr id="240" name="Google Shape;240;p26"/>
          <p:cNvSpPr txBox="1"/>
          <p:nvPr/>
        </p:nvSpPr>
        <p:spPr>
          <a:xfrm>
            <a:off x="2534400" y="4825125"/>
            <a:ext cx="4075200" cy="400200"/>
          </a:xfrm>
          <a:prstGeom prst="rect">
            <a:avLst/>
          </a:prstGeom>
          <a:no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 name="Shape 244"/>
        <p:cNvGrpSpPr/>
        <p:nvPr/>
      </p:nvGrpSpPr>
      <p:grpSpPr>
        <a:xfrm>
          <a:off x="0" y="0"/>
          <a:ext cx="0" cy="0"/>
          <a:chOff x="0" y="0"/>
          <a:chExt cx="0" cy="0"/>
        </a:xfrm>
      </p:grpSpPr>
      <p:sp>
        <p:nvSpPr>
          <p:cNvPr id="245" name="Google Shape;24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b="1" i="1" lang="en">
                <a:solidFill>
                  <a:schemeClr val="lt1"/>
                </a:solidFill>
              </a:rPr>
              <a:t>DIGITAL BRANDING</a:t>
            </a:r>
            <a:endParaRPr b="1" i="1">
              <a:solidFill>
                <a:schemeClr val="lt1"/>
              </a:solidFill>
            </a:endParaRPr>
          </a:p>
          <a:p>
            <a:pPr indent="0" lvl="0" marL="0" rtl="0" algn="l">
              <a:spcBef>
                <a:spcPts val="0"/>
              </a:spcBef>
              <a:spcAft>
                <a:spcPts val="0"/>
              </a:spcAft>
              <a:buNone/>
            </a:pPr>
            <a:r>
              <a:t/>
            </a:r>
            <a:endParaRPr/>
          </a:p>
        </p:txBody>
      </p:sp>
      <p:sp>
        <p:nvSpPr>
          <p:cNvPr id="246" name="Google Shape;246;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pic>
        <p:nvPicPr>
          <p:cNvPr id="247" name="Google Shape;247;p27"/>
          <p:cNvPicPr preferRelativeResize="0"/>
          <p:nvPr/>
        </p:nvPicPr>
        <p:blipFill>
          <a:blip r:embed="rId4">
            <a:alphaModFix/>
          </a:blip>
          <a:stretch>
            <a:fillRect/>
          </a:stretch>
        </p:blipFill>
        <p:spPr>
          <a:xfrm>
            <a:off x="5671125" y="1051400"/>
            <a:ext cx="2038895" cy="2707776"/>
          </a:xfrm>
          <a:prstGeom prst="rect">
            <a:avLst/>
          </a:prstGeom>
          <a:noFill/>
          <a:ln>
            <a:noFill/>
          </a:ln>
        </p:spPr>
      </p:pic>
      <p:sp>
        <p:nvSpPr>
          <p:cNvPr id="248" name="Google Shape;248;p27"/>
          <p:cNvSpPr txBox="1"/>
          <p:nvPr/>
        </p:nvSpPr>
        <p:spPr>
          <a:xfrm>
            <a:off x="311700" y="915550"/>
            <a:ext cx="428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SOCIAL MEDIA GRAPHICS:</a:t>
            </a:r>
            <a:endParaRPr/>
          </a:p>
        </p:txBody>
      </p:sp>
      <p:sp>
        <p:nvSpPr>
          <p:cNvPr id="249" name="Google Shape;249;p27"/>
          <p:cNvSpPr txBox="1"/>
          <p:nvPr/>
        </p:nvSpPr>
        <p:spPr>
          <a:xfrm>
            <a:off x="5313713" y="383725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highlight>
                  <a:srgbClr val="999999"/>
                </a:highlight>
              </a:rPr>
              <a:t>PLAYER PROFILE</a:t>
            </a:r>
            <a:endParaRPr sz="16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$500</a:t>
            </a:r>
            <a:endParaRPr b="1" sz="1900">
              <a:solidFill>
                <a:schemeClr val="lt1"/>
              </a:solidFill>
              <a:highlight>
                <a:srgbClr val="073763"/>
              </a:highlight>
            </a:endParaRPr>
          </a:p>
        </p:txBody>
      </p:sp>
      <p:pic>
        <p:nvPicPr>
          <p:cNvPr id="250" name="Google Shape;250;p27"/>
          <p:cNvPicPr preferRelativeResize="0"/>
          <p:nvPr/>
        </p:nvPicPr>
        <p:blipFill rotWithShape="1">
          <a:blip r:embed="rId5">
            <a:alphaModFix/>
          </a:blip>
          <a:srcRect b="0" l="0" r="24225" t="0"/>
          <a:stretch/>
        </p:blipFill>
        <p:spPr>
          <a:xfrm>
            <a:off x="840250" y="1412525"/>
            <a:ext cx="3230501" cy="2149299"/>
          </a:xfrm>
          <a:prstGeom prst="rect">
            <a:avLst/>
          </a:prstGeom>
          <a:noFill/>
          <a:ln>
            <a:noFill/>
          </a:ln>
        </p:spPr>
      </p:pic>
      <p:sp>
        <p:nvSpPr>
          <p:cNvPr id="251" name="Google Shape;251;p27"/>
          <p:cNvSpPr txBox="1"/>
          <p:nvPr/>
        </p:nvSpPr>
        <p:spPr>
          <a:xfrm>
            <a:off x="1078638" y="365860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highlight>
                  <a:srgbClr val="999999"/>
                </a:highlight>
              </a:rPr>
              <a:t>HIGHLIGHT OF THE GAME </a:t>
            </a:r>
            <a:r>
              <a:rPr b="1" lang="en" sz="1900">
                <a:solidFill>
                  <a:schemeClr val="lt1"/>
                </a:solidFill>
                <a:highlight>
                  <a:srgbClr val="073763"/>
                </a:highlight>
              </a:rPr>
              <a:t>$500</a:t>
            </a:r>
            <a:endParaRPr b="1" sz="1900">
              <a:solidFill>
                <a:schemeClr val="lt1"/>
              </a:solidFill>
              <a:highlight>
                <a:srgbClr val="073763"/>
              </a:highlight>
            </a:endParaRPr>
          </a:p>
        </p:txBody>
      </p:sp>
      <p:pic>
        <p:nvPicPr>
          <p:cNvPr id="252" name="Google Shape;252;p27"/>
          <p:cNvPicPr preferRelativeResize="0"/>
          <p:nvPr/>
        </p:nvPicPr>
        <p:blipFill>
          <a:blip r:embed="rId6">
            <a:alphaModFix/>
          </a:blip>
          <a:stretch>
            <a:fillRect/>
          </a:stretch>
        </p:blipFill>
        <p:spPr>
          <a:xfrm>
            <a:off x="1910563" y="2026813"/>
            <a:ext cx="1089874" cy="1089874"/>
          </a:xfrm>
          <a:prstGeom prst="rect">
            <a:avLst/>
          </a:prstGeom>
          <a:noFill/>
          <a:ln>
            <a:noFill/>
          </a:ln>
        </p:spPr>
      </p:pic>
      <p:sp>
        <p:nvSpPr>
          <p:cNvPr id="253" name="Google Shape;253;p27"/>
          <p:cNvSpPr txBox="1"/>
          <p:nvPr/>
        </p:nvSpPr>
        <p:spPr>
          <a:xfrm>
            <a:off x="5626475" y="429895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all </a:t>
            </a:r>
            <a:endParaRPr sz="1200">
              <a:solidFill>
                <a:schemeClr val="lt1"/>
              </a:solidFill>
            </a:endParaRPr>
          </a:p>
          <a:p>
            <a:pPr indent="0" lvl="0" marL="0" rtl="0" algn="l">
              <a:spcBef>
                <a:spcPts val="0"/>
              </a:spcBef>
              <a:spcAft>
                <a:spcPts val="0"/>
              </a:spcAft>
              <a:buNone/>
            </a:pPr>
            <a:r>
              <a:rPr lang="en" sz="1200">
                <a:solidFill>
                  <a:schemeClr val="lt1"/>
                </a:solidFill>
              </a:rPr>
              <a:t>player profile posts (home and away) </a:t>
            </a:r>
            <a:endParaRPr sz="1200">
              <a:solidFill>
                <a:schemeClr val="lt1"/>
              </a:solidFill>
            </a:endParaRPr>
          </a:p>
          <a:p>
            <a:pPr indent="0" lvl="0" marL="0" rtl="0" algn="l">
              <a:spcBef>
                <a:spcPts val="0"/>
              </a:spcBef>
              <a:spcAft>
                <a:spcPts val="0"/>
              </a:spcAft>
              <a:buNone/>
            </a:pPr>
            <a:r>
              <a:rPr lang="en" sz="1200">
                <a:solidFill>
                  <a:schemeClr val="lt1"/>
                </a:solidFill>
              </a:rPr>
              <a:t>during regular season. Displayed on social media.</a:t>
            </a:r>
            <a:endParaRPr/>
          </a:p>
        </p:txBody>
      </p:sp>
      <p:sp>
        <p:nvSpPr>
          <p:cNvPr id="254" name="Google Shape;254;p27"/>
          <p:cNvSpPr txBox="1"/>
          <p:nvPr/>
        </p:nvSpPr>
        <p:spPr>
          <a:xfrm>
            <a:off x="955500" y="4114300"/>
            <a:ext cx="3000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all </a:t>
            </a:r>
            <a:endParaRPr sz="1200">
              <a:solidFill>
                <a:schemeClr val="lt1"/>
              </a:solidFill>
            </a:endParaRPr>
          </a:p>
          <a:p>
            <a:pPr indent="0" lvl="0" marL="0" rtl="0" algn="l">
              <a:spcBef>
                <a:spcPts val="0"/>
              </a:spcBef>
              <a:spcAft>
                <a:spcPts val="0"/>
              </a:spcAft>
              <a:buNone/>
            </a:pPr>
            <a:r>
              <a:rPr lang="en" sz="1200">
                <a:solidFill>
                  <a:schemeClr val="lt1"/>
                </a:solidFill>
              </a:rPr>
              <a:t>highlight of the game posts (home only) </a:t>
            </a:r>
            <a:endParaRPr sz="1200">
              <a:solidFill>
                <a:schemeClr val="lt1"/>
              </a:solidFill>
            </a:endParaRPr>
          </a:p>
          <a:p>
            <a:pPr indent="0" lvl="0" marL="0" rtl="0" algn="l">
              <a:spcBef>
                <a:spcPts val="0"/>
              </a:spcBef>
              <a:spcAft>
                <a:spcPts val="0"/>
              </a:spcAft>
              <a:buNone/>
            </a:pPr>
            <a:r>
              <a:rPr lang="en" sz="1200">
                <a:solidFill>
                  <a:schemeClr val="lt1"/>
                </a:solidFill>
              </a:rPr>
              <a:t>during regular season. Video is posted on social media and played during home broadcasts.</a:t>
            </a:r>
            <a:endParaRPr/>
          </a:p>
        </p:txBody>
      </p:sp>
      <p:sp>
        <p:nvSpPr>
          <p:cNvPr id="255" name="Google Shape;255;p27"/>
          <p:cNvSpPr txBox="1"/>
          <p:nvPr/>
        </p:nvSpPr>
        <p:spPr>
          <a:xfrm>
            <a:off x="5718150" y="1627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28"/>
          <p:cNvSpPr txBox="1"/>
          <p:nvPr>
            <p:ph type="title"/>
          </p:nvPr>
        </p:nvSpPr>
        <p:spPr>
          <a:xfrm>
            <a:off x="311700" y="308472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highlight>
                  <a:srgbClr val="666666"/>
                </a:highlight>
              </a:rPr>
              <a:t>WEBSITE / BROADCAST</a:t>
            </a:r>
            <a:endParaRPr sz="4800">
              <a:solidFill>
                <a:schemeClr val="lt1"/>
              </a:solidFill>
              <a:highlight>
                <a:srgbClr val="666666"/>
              </a:highlight>
            </a:endParaRPr>
          </a:p>
          <a:p>
            <a:pPr indent="0" lvl="0" marL="0" rtl="0" algn="ctr">
              <a:spcBef>
                <a:spcPts val="0"/>
              </a:spcBef>
              <a:spcAft>
                <a:spcPts val="0"/>
              </a:spcAft>
              <a:buNone/>
            </a:pPr>
            <a:r>
              <a:rPr lang="en" sz="4800">
                <a:solidFill>
                  <a:schemeClr val="lt1"/>
                </a:solidFill>
                <a:highlight>
                  <a:srgbClr val="666666"/>
                </a:highlight>
              </a:rPr>
              <a:t>OPPORTUNITIES </a:t>
            </a:r>
            <a:endParaRPr sz="4800">
              <a:solidFill>
                <a:schemeClr val="lt1"/>
              </a:solidFill>
              <a:highlight>
                <a:srgbClr val="666666"/>
              </a:highlight>
            </a:endParaRPr>
          </a:p>
        </p:txBody>
      </p:sp>
      <p:sp>
        <p:nvSpPr>
          <p:cNvPr id="261" name="Google Shape;261;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sp>
        <p:nvSpPr>
          <p:cNvPr id="266" name="Google Shape;266;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WEBSITE / BROADCAST OPPORTUNITIES</a:t>
            </a:r>
            <a:endParaRPr b="1" i="1">
              <a:solidFill>
                <a:schemeClr val="lt1"/>
              </a:solidFill>
            </a:endParaRPr>
          </a:p>
        </p:txBody>
      </p:sp>
      <p:sp>
        <p:nvSpPr>
          <p:cNvPr id="267" name="Google Shape;267;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pic>
        <p:nvPicPr>
          <p:cNvPr id="268" name="Google Shape;268;p29"/>
          <p:cNvPicPr preferRelativeResize="0"/>
          <p:nvPr/>
        </p:nvPicPr>
        <p:blipFill>
          <a:blip r:embed="rId4">
            <a:alphaModFix/>
          </a:blip>
          <a:stretch>
            <a:fillRect/>
          </a:stretch>
        </p:blipFill>
        <p:spPr>
          <a:xfrm>
            <a:off x="6200456" y="1134025"/>
            <a:ext cx="2524101" cy="2408374"/>
          </a:xfrm>
          <a:prstGeom prst="rect">
            <a:avLst/>
          </a:prstGeom>
          <a:noFill/>
          <a:ln>
            <a:noFill/>
          </a:ln>
        </p:spPr>
      </p:pic>
      <p:sp>
        <p:nvSpPr>
          <p:cNvPr id="269" name="Google Shape;269;p29"/>
          <p:cNvSpPr txBox="1"/>
          <p:nvPr/>
        </p:nvSpPr>
        <p:spPr>
          <a:xfrm>
            <a:off x="6085638" y="365020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chemeClr val="lt1"/>
                </a:solidFill>
                <a:highlight>
                  <a:srgbClr val="999999"/>
                </a:highlight>
              </a:rPr>
              <a:t>HOWLING ON AIR</a:t>
            </a:r>
            <a:endParaRPr sz="19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$1000</a:t>
            </a:r>
            <a:endParaRPr b="1" sz="1900">
              <a:solidFill>
                <a:schemeClr val="lt1"/>
              </a:solidFill>
              <a:highlight>
                <a:srgbClr val="073763"/>
              </a:highlight>
            </a:endParaRPr>
          </a:p>
        </p:txBody>
      </p:sp>
      <p:sp>
        <p:nvSpPr>
          <p:cNvPr id="270" name="Google Shape;270;p29"/>
          <p:cNvSpPr txBox="1"/>
          <p:nvPr/>
        </p:nvSpPr>
        <p:spPr>
          <a:xfrm>
            <a:off x="6435300" y="4219700"/>
            <a:ext cx="2054400" cy="119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lt1"/>
                </a:solidFill>
              </a:rPr>
              <a:t>Be the presenting sponsor for all interviews done this season.</a:t>
            </a:r>
            <a:endParaRPr sz="1200">
              <a:solidFill>
                <a:schemeClr val="lt1"/>
              </a:solidFill>
            </a:endParaRPr>
          </a:p>
          <a:p>
            <a:pPr indent="0" lvl="0" marL="0" rtl="0" algn="l">
              <a:spcBef>
                <a:spcPts val="1200"/>
              </a:spcBef>
              <a:spcAft>
                <a:spcPts val="0"/>
              </a:spcAft>
              <a:buNone/>
            </a:pPr>
            <a:r>
              <a:t/>
            </a:r>
            <a:endParaRPr/>
          </a:p>
        </p:txBody>
      </p:sp>
      <p:pic>
        <p:nvPicPr>
          <p:cNvPr id="271" name="Google Shape;271;p29"/>
          <p:cNvPicPr preferRelativeResize="0"/>
          <p:nvPr/>
        </p:nvPicPr>
        <p:blipFill>
          <a:blip r:embed="rId5">
            <a:alphaModFix/>
          </a:blip>
          <a:stretch>
            <a:fillRect/>
          </a:stretch>
        </p:blipFill>
        <p:spPr>
          <a:xfrm>
            <a:off x="419450" y="1134013"/>
            <a:ext cx="2524100" cy="2408376"/>
          </a:xfrm>
          <a:prstGeom prst="rect">
            <a:avLst/>
          </a:prstGeom>
          <a:noFill/>
          <a:ln>
            <a:noFill/>
          </a:ln>
        </p:spPr>
      </p:pic>
      <p:sp>
        <p:nvSpPr>
          <p:cNvPr id="272" name="Google Shape;272;p29"/>
          <p:cNvSpPr txBox="1"/>
          <p:nvPr/>
        </p:nvSpPr>
        <p:spPr>
          <a:xfrm>
            <a:off x="304638" y="3649463"/>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solidFill>
                  <a:schemeClr val="lt1"/>
                </a:solidFill>
                <a:highlight>
                  <a:srgbClr val="999999"/>
                </a:highlight>
              </a:rPr>
              <a:t>LOGO ON WEBSITE</a:t>
            </a:r>
            <a:endParaRPr sz="19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$500</a:t>
            </a:r>
            <a:endParaRPr b="1" sz="1900">
              <a:solidFill>
                <a:schemeClr val="lt1"/>
              </a:solidFill>
              <a:highlight>
                <a:srgbClr val="073763"/>
              </a:highlight>
            </a:endParaRPr>
          </a:p>
        </p:txBody>
      </p:sp>
      <p:sp>
        <p:nvSpPr>
          <p:cNvPr id="273" name="Google Shape;273;p29"/>
          <p:cNvSpPr txBox="1"/>
          <p:nvPr/>
        </p:nvSpPr>
        <p:spPr>
          <a:xfrm>
            <a:off x="382225" y="4218250"/>
            <a:ext cx="2676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 website </a:t>
            </a:r>
            <a:endParaRPr sz="1200">
              <a:solidFill>
                <a:schemeClr val="lt1"/>
              </a:solidFill>
            </a:endParaRPr>
          </a:p>
          <a:p>
            <a:pPr indent="0" lvl="0" marL="0" rtl="0" algn="l">
              <a:spcBef>
                <a:spcPts val="0"/>
              </a:spcBef>
              <a:spcAft>
                <a:spcPts val="0"/>
              </a:spcAft>
              <a:buNone/>
            </a:pPr>
            <a:r>
              <a:rPr lang="en" sz="1200">
                <a:solidFill>
                  <a:schemeClr val="lt1"/>
                </a:solidFill>
              </a:rPr>
              <a:t>with a link to your webpage.</a:t>
            </a:r>
            <a:endParaRPr sz="1200">
              <a:solidFill>
                <a:schemeClr val="lt1"/>
              </a:solidFill>
            </a:endParaRPr>
          </a:p>
        </p:txBody>
      </p:sp>
      <p:pic>
        <p:nvPicPr>
          <p:cNvPr id="274" name="Google Shape;274;p29"/>
          <p:cNvPicPr preferRelativeResize="0"/>
          <p:nvPr/>
        </p:nvPicPr>
        <p:blipFill>
          <a:blip r:embed="rId6">
            <a:alphaModFix/>
          </a:blip>
          <a:stretch>
            <a:fillRect/>
          </a:stretch>
        </p:blipFill>
        <p:spPr>
          <a:xfrm>
            <a:off x="3305750" y="1134025"/>
            <a:ext cx="2532500" cy="2408375"/>
          </a:xfrm>
          <a:prstGeom prst="rect">
            <a:avLst/>
          </a:prstGeom>
          <a:noFill/>
          <a:ln>
            <a:noFill/>
          </a:ln>
        </p:spPr>
      </p:pic>
      <p:sp>
        <p:nvSpPr>
          <p:cNvPr id="275" name="Google Shape;275;p29"/>
          <p:cNvSpPr txBox="1"/>
          <p:nvPr/>
        </p:nvSpPr>
        <p:spPr>
          <a:xfrm>
            <a:off x="3087901" y="3649475"/>
            <a:ext cx="29682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highlight>
                  <a:srgbClr val="999999"/>
                </a:highlight>
              </a:rPr>
              <a:t>AUDIO COMMERCIALS</a:t>
            </a:r>
            <a:endParaRPr sz="1800">
              <a:solidFill>
                <a:schemeClr val="lt1"/>
              </a:solidFill>
              <a:highlight>
                <a:srgbClr val="999999"/>
              </a:highlight>
            </a:endParaRPr>
          </a:p>
          <a:p>
            <a:pPr indent="0" lvl="0" marL="0" rtl="0" algn="ctr">
              <a:spcBef>
                <a:spcPts val="0"/>
              </a:spcBef>
              <a:spcAft>
                <a:spcPts val="0"/>
              </a:spcAft>
              <a:buNone/>
            </a:pPr>
            <a:r>
              <a:rPr b="1" lang="en" sz="1900">
                <a:solidFill>
                  <a:schemeClr val="lt1"/>
                </a:solidFill>
                <a:highlight>
                  <a:srgbClr val="073763"/>
                </a:highlight>
              </a:rPr>
              <a:t>$300</a:t>
            </a:r>
            <a:endParaRPr b="1" sz="1900">
              <a:solidFill>
                <a:schemeClr val="lt1"/>
              </a:solidFill>
              <a:highlight>
                <a:srgbClr val="073763"/>
              </a:highlight>
            </a:endParaRPr>
          </a:p>
        </p:txBody>
      </p:sp>
      <p:sp>
        <p:nvSpPr>
          <p:cNvPr id="276" name="Google Shape;276;p29"/>
          <p:cNvSpPr txBox="1"/>
          <p:nvPr/>
        </p:nvSpPr>
        <p:spPr>
          <a:xfrm>
            <a:off x="3223875" y="4219700"/>
            <a:ext cx="2832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name announced during all </a:t>
            </a:r>
            <a:endParaRPr sz="1200">
              <a:solidFill>
                <a:schemeClr val="lt1"/>
              </a:solidFill>
            </a:endParaRPr>
          </a:p>
          <a:p>
            <a:pPr indent="0" lvl="0" marL="0" rtl="0" algn="l">
              <a:spcBef>
                <a:spcPts val="0"/>
              </a:spcBef>
              <a:spcAft>
                <a:spcPts val="0"/>
              </a:spcAft>
              <a:buNone/>
            </a:pPr>
            <a:r>
              <a:rPr lang="en" sz="1200">
                <a:solidFill>
                  <a:schemeClr val="lt1"/>
                </a:solidFill>
              </a:rPr>
              <a:t>Wolf Pack home games. Option to have multiple on-air mentions.</a:t>
            </a:r>
            <a:endParaRPr sz="1200">
              <a:solidFill>
                <a:schemeClr val="lt1"/>
              </a:solidFill>
            </a:endParaRPr>
          </a:p>
        </p:txBody>
      </p:sp>
      <p:sp>
        <p:nvSpPr>
          <p:cNvPr id="277" name="Google Shape;277;p29"/>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 name="Shape 281"/>
        <p:cNvGrpSpPr/>
        <p:nvPr/>
      </p:nvGrpSpPr>
      <p:grpSpPr>
        <a:xfrm>
          <a:off x="0" y="0"/>
          <a:ext cx="0" cy="0"/>
          <a:chOff x="0" y="0"/>
          <a:chExt cx="0" cy="0"/>
        </a:xfrm>
      </p:grpSpPr>
      <p:sp>
        <p:nvSpPr>
          <p:cNvPr id="282" name="Google Shape;282;p30"/>
          <p:cNvSpPr txBox="1"/>
          <p:nvPr>
            <p:ph type="title"/>
          </p:nvPr>
        </p:nvSpPr>
        <p:spPr>
          <a:xfrm>
            <a:off x="311700" y="31059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lt1"/>
                </a:solidFill>
                <a:highlight>
                  <a:schemeClr val="dk2"/>
                </a:highlight>
              </a:rPr>
              <a:t>OTHER OPPORTUNITIES</a:t>
            </a:r>
            <a:endParaRPr sz="4800">
              <a:solidFill>
                <a:schemeClr val="lt1"/>
              </a:solidFill>
              <a:highlight>
                <a:schemeClr val="dk2"/>
              </a:highlight>
            </a:endParaRPr>
          </a:p>
        </p:txBody>
      </p:sp>
      <p:sp>
        <p:nvSpPr>
          <p:cNvPr id="283" name="Google Shape;28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7" name="Shape 287"/>
        <p:cNvGrpSpPr/>
        <p:nvPr/>
      </p:nvGrpSpPr>
      <p:grpSpPr>
        <a:xfrm>
          <a:off x="0" y="0"/>
          <a:ext cx="0" cy="0"/>
          <a:chOff x="0" y="0"/>
          <a:chExt cx="0" cy="0"/>
        </a:xfrm>
      </p:grpSpPr>
      <p:sp>
        <p:nvSpPr>
          <p:cNvPr id="288" name="Google Shape;28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WOLVES IN THE COMMUNITY</a:t>
            </a:r>
            <a:endParaRPr b="1" i="1">
              <a:solidFill>
                <a:schemeClr val="lt1"/>
              </a:solidFill>
            </a:endParaRPr>
          </a:p>
        </p:txBody>
      </p:sp>
      <p:sp>
        <p:nvSpPr>
          <p:cNvPr id="289" name="Google Shape;289;p31"/>
          <p:cNvSpPr txBox="1"/>
          <p:nvPr>
            <p:ph idx="1" type="body"/>
          </p:nvPr>
        </p:nvSpPr>
        <p:spPr>
          <a:xfrm>
            <a:off x="311700" y="12636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500">
                <a:solidFill>
                  <a:srgbClr val="1C4587"/>
                </a:solidFill>
              </a:rPr>
              <a:t>WOLF PACK PLAYERS</a:t>
            </a:r>
            <a:r>
              <a:rPr lang="en" sz="1500">
                <a:solidFill>
                  <a:srgbClr val="073763"/>
                </a:solidFill>
              </a:rPr>
              <a:t> </a:t>
            </a:r>
            <a:r>
              <a:rPr b="1" lang="en" sz="1500">
                <a:solidFill>
                  <a:srgbClr val="1C4587"/>
                </a:solidFill>
              </a:rPr>
              <a:t>ATTEND MANY COMMUNITY EVENTS</a:t>
            </a:r>
            <a:r>
              <a:rPr lang="en" sz="1500">
                <a:solidFill>
                  <a:schemeClr val="lt1"/>
                </a:solidFill>
              </a:rPr>
              <a:t> THROUGHOUT THE SEASON. </a:t>
            </a:r>
            <a:endParaRPr sz="1500">
              <a:solidFill>
                <a:schemeClr val="lt1"/>
              </a:solidFill>
            </a:endParaRPr>
          </a:p>
          <a:p>
            <a:pPr indent="0" lvl="0" marL="0" rtl="0" algn="l">
              <a:spcBef>
                <a:spcPts val="1200"/>
              </a:spcBef>
              <a:spcAft>
                <a:spcPts val="1200"/>
              </a:spcAft>
              <a:buNone/>
            </a:pPr>
            <a:r>
              <a:rPr b="1" lang="en" sz="1400">
                <a:solidFill>
                  <a:srgbClr val="1C4587"/>
                </a:solidFill>
              </a:rPr>
              <a:t>SPONSOR RECEIVES</a:t>
            </a:r>
            <a:r>
              <a:rPr lang="en" sz="1400">
                <a:solidFill>
                  <a:srgbClr val="1C4587"/>
                </a:solidFill>
              </a:rPr>
              <a:t> </a:t>
            </a:r>
            <a:r>
              <a:rPr lang="en" sz="1400">
                <a:solidFill>
                  <a:schemeClr val="lt1"/>
                </a:solidFill>
              </a:rPr>
              <a:t>SOCIAL MEDIA GRAPHICS AS PRESENTING SPONSOR OF ALL COMMUNITY INITIATIVES. </a:t>
            </a:r>
            <a:endParaRPr sz="1400">
              <a:solidFill>
                <a:schemeClr val="lt1"/>
              </a:solidFill>
            </a:endParaRPr>
          </a:p>
        </p:txBody>
      </p:sp>
      <p:sp>
        <p:nvSpPr>
          <p:cNvPr id="290" name="Google Shape;290;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pic>
        <p:nvPicPr>
          <p:cNvPr id="291" name="Google Shape;291;p31"/>
          <p:cNvPicPr preferRelativeResize="0"/>
          <p:nvPr/>
        </p:nvPicPr>
        <p:blipFill rotWithShape="1">
          <a:blip r:embed="rId4">
            <a:alphaModFix/>
          </a:blip>
          <a:srcRect b="0" l="16201" r="6500" t="0"/>
          <a:stretch/>
        </p:blipFill>
        <p:spPr>
          <a:xfrm>
            <a:off x="1445325" y="3847450"/>
            <a:ext cx="1745050" cy="1097951"/>
          </a:xfrm>
          <a:prstGeom prst="rect">
            <a:avLst/>
          </a:prstGeom>
          <a:noFill/>
          <a:ln cap="flat" cmpd="sng" w="28575">
            <a:solidFill>
              <a:schemeClr val="lt1"/>
            </a:solidFill>
            <a:prstDash val="dot"/>
            <a:round/>
            <a:headEnd len="sm" w="sm" type="none"/>
            <a:tailEnd len="sm" w="sm" type="none"/>
          </a:ln>
        </p:spPr>
      </p:pic>
      <p:sp>
        <p:nvSpPr>
          <p:cNvPr id="292" name="Google Shape;292;p31"/>
          <p:cNvSpPr txBox="1"/>
          <p:nvPr/>
        </p:nvSpPr>
        <p:spPr>
          <a:xfrm>
            <a:off x="3082725" y="2601725"/>
            <a:ext cx="2341800" cy="1006500"/>
          </a:xfrm>
          <a:prstGeom prst="rect">
            <a:avLst/>
          </a:prstGeom>
          <a:no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073763"/>
                </a:solidFill>
              </a:rPr>
              <a:t>$550</a:t>
            </a:r>
            <a:endParaRPr b="1" sz="6000">
              <a:solidFill>
                <a:srgbClr val="073763"/>
              </a:solidFill>
            </a:endParaRPr>
          </a:p>
        </p:txBody>
      </p:sp>
      <p:pic>
        <p:nvPicPr>
          <p:cNvPr id="293" name="Google Shape;293;p31"/>
          <p:cNvPicPr preferRelativeResize="0"/>
          <p:nvPr/>
        </p:nvPicPr>
        <p:blipFill>
          <a:blip r:embed="rId5">
            <a:alphaModFix/>
          </a:blip>
          <a:stretch>
            <a:fillRect/>
          </a:stretch>
        </p:blipFill>
        <p:spPr>
          <a:xfrm>
            <a:off x="174575" y="2362550"/>
            <a:ext cx="1821300" cy="1365950"/>
          </a:xfrm>
          <a:prstGeom prst="rect">
            <a:avLst/>
          </a:prstGeom>
          <a:noFill/>
          <a:ln cap="flat" cmpd="sng" w="28575">
            <a:solidFill>
              <a:schemeClr val="lt1"/>
            </a:solidFill>
            <a:prstDash val="dot"/>
            <a:round/>
            <a:headEnd len="sm" w="sm" type="none"/>
            <a:tailEnd len="sm" w="sm" type="none"/>
          </a:ln>
        </p:spPr>
      </p:pic>
      <p:sp>
        <p:nvSpPr>
          <p:cNvPr id="294" name="Google Shape;294;p31"/>
          <p:cNvSpPr txBox="1"/>
          <p:nvPr/>
        </p:nvSpPr>
        <p:spPr>
          <a:xfrm>
            <a:off x="357300" y="8634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SOCIAL MEDIA GRAPHICS:</a:t>
            </a:r>
            <a:endParaRPr/>
          </a:p>
        </p:txBody>
      </p:sp>
      <p:sp>
        <p:nvSpPr>
          <p:cNvPr id="295" name="Google Shape;295;p31"/>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
        <p:nvSpPr>
          <p:cNvPr id="296" name="Google Shape;296;p31"/>
          <p:cNvSpPr/>
          <p:nvPr/>
        </p:nvSpPr>
        <p:spPr>
          <a:xfrm>
            <a:off x="5883150" y="2355225"/>
            <a:ext cx="2299500" cy="2082900"/>
          </a:xfrm>
          <a:prstGeom prst="rect">
            <a:avLst/>
          </a:prstGeom>
          <a:solidFill>
            <a:srgbClr val="999999"/>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97" name="Google Shape;297;p31"/>
          <p:cNvSpPr txBox="1"/>
          <p:nvPr/>
        </p:nvSpPr>
        <p:spPr>
          <a:xfrm>
            <a:off x="6032550" y="2412075"/>
            <a:ext cx="2000700" cy="56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u="sng">
                <a:solidFill>
                  <a:schemeClr val="lt1"/>
                </a:solidFill>
                <a:highlight>
                  <a:srgbClr val="03283B"/>
                </a:highlight>
              </a:rPr>
              <a:t>COMMUNITY INITIATIVES</a:t>
            </a:r>
            <a:endParaRPr b="1" sz="1100" u="sng">
              <a:solidFill>
                <a:schemeClr val="lt1"/>
              </a:solidFill>
              <a:highlight>
                <a:srgbClr val="03283B"/>
              </a:highlight>
            </a:endParaRPr>
          </a:p>
          <a:p>
            <a:pPr indent="0" lvl="0" marL="0" rtl="0" algn="l">
              <a:spcBef>
                <a:spcPts val="0"/>
              </a:spcBef>
              <a:spcAft>
                <a:spcPts val="0"/>
              </a:spcAft>
              <a:buNone/>
            </a:pPr>
            <a:r>
              <a:t/>
            </a:r>
            <a:endParaRPr>
              <a:solidFill>
                <a:srgbClr val="03283B"/>
              </a:solidFill>
              <a:highlight>
                <a:schemeClr val="lt1"/>
              </a:highlight>
            </a:endParaRPr>
          </a:p>
        </p:txBody>
      </p:sp>
      <p:sp>
        <p:nvSpPr>
          <p:cNvPr id="298" name="Google Shape;298;p31"/>
          <p:cNvSpPr txBox="1"/>
          <p:nvPr/>
        </p:nvSpPr>
        <p:spPr>
          <a:xfrm>
            <a:off x="5593350" y="2709125"/>
            <a:ext cx="28791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800">
                <a:solidFill>
                  <a:srgbClr val="03283B"/>
                </a:solidFill>
                <a:highlight>
                  <a:schemeClr val="lt1"/>
                </a:highlight>
              </a:rPr>
              <a:t>FAMILY SERVICES OF THE NORTH SHORE</a:t>
            </a:r>
            <a:endParaRPr b="1" sz="800">
              <a:solidFill>
                <a:srgbClr val="03283B"/>
              </a:solidFill>
              <a:highlight>
                <a:schemeClr val="lt1"/>
              </a:highlight>
            </a:endParaRPr>
          </a:p>
        </p:txBody>
      </p:sp>
      <p:sp>
        <p:nvSpPr>
          <p:cNvPr id="299" name="Google Shape;299;p31"/>
          <p:cNvSpPr txBox="1"/>
          <p:nvPr/>
        </p:nvSpPr>
        <p:spPr>
          <a:xfrm>
            <a:off x="6295050" y="3015200"/>
            <a:ext cx="14757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3283B"/>
                </a:solidFill>
                <a:highlight>
                  <a:schemeClr val="lt1"/>
                </a:highlight>
              </a:rPr>
              <a:t>SALVATION ARMY</a:t>
            </a:r>
            <a:endParaRPr b="1" sz="1000">
              <a:solidFill>
                <a:srgbClr val="03283B"/>
              </a:solidFill>
              <a:highlight>
                <a:schemeClr val="lt1"/>
              </a:highlight>
            </a:endParaRPr>
          </a:p>
        </p:txBody>
      </p:sp>
      <p:sp>
        <p:nvSpPr>
          <p:cNvPr id="300" name="Google Shape;300;p31"/>
          <p:cNvSpPr txBox="1"/>
          <p:nvPr/>
        </p:nvSpPr>
        <p:spPr>
          <a:xfrm>
            <a:off x="5824950" y="3387650"/>
            <a:ext cx="24159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3283B"/>
                </a:solidFill>
                <a:highlight>
                  <a:schemeClr val="lt1"/>
                </a:highlight>
              </a:rPr>
              <a:t>VANCOUVER FOOD BANK</a:t>
            </a:r>
            <a:endParaRPr b="1" sz="1000">
              <a:solidFill>
                <a:srgbClr val="03283B"/>
              </a:solidFill>
              <a:highlight>
                <a:schemeClr val="lt1"/>
              </a:highlight>
            </a:endParaRPr>
          </a:p>
        </p:txBody>
      </p:sp>
      <p:sp>
        <p:nvSpPr>
          <p:cNvPr id="301" name="Google Shape;301;p31"/>
          <p:cNvSpPr txBox="1"/>
          <p:nvPr/>
        </p:nvSpPr>
        <p:spPr>
          <a:xfrm>
            <a:off x="6647250" y="3760100"/>
            <a:ext cx="771300" cy="33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rgbClr val="03283B"/>
                </a:solidFill>
                <a:highlight>
                  <a:schemeClr val="lt1"/>
                </a:highlight>
              </a:rPr>
              <a:t>SONS</a:t>
            </a:r>
            <a:endParaRPr b="1" sz="1000">
              <a:solidFill>
                <a:srgbClr val="03283B"/>
              </a:solidFill>
              <a:highlight>
                <a:schemeClr val="lt1"/>
              </a:highlight>
            </a:endParaRPr>
          </a:p>
        </p:txBody>
      </p:sp>
      <p:pic>
        <p:nvPicPr>
          <p:cNvPr id="302" name="Google Shape;302;p31"/>
          <p:cNvPicPr preferRelativeResize="0"/>
          <p:nvPr/>
        </p:nvPicPr>
        <p:blipFill rotWithShape="1">
          <a:blip r:embed="rId6">
            <a:alphaModFix/>
          </a:blip>
          <a:srcRect b="0" l="0" r="56466" t="0"/>
          <a:stretch/>
        </p:blipFill>
        <p:spPr>
          <a:xfrm>
            <a:off x="5978347" y="4034200"/>
            <a:ext cx="374975" cy="3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4800"/>
              <a:t>‹#›</a:t>
            </a:fld>
            <a:endParaRPr b="1" sz="4800"/>
          </a:p>
        </p:txBody>
      </p:sp>
      <p:sp>
        <p:nvSpPr>
          <p:cNvPr id="64" name="Google Shape;64;p14"/>
          <p:cNvSpPr/>
          <p:nvPr/>
        </p:nvSpPr>
        <p:spPr>
          <a:xfrm>
            <a:off x="77825" y="700425"/>
            <a:ext cx="2716800" cy="4308600"/>
          </a:xfrm>
          <a:prstGeom prst="rect">
            <a:avLst/>
          </a:prstGeom>
          <a:solidFill>
            <a:schemeClr val="lt2"/>
          </a:solidFill>
          <a:ln cap="flat" cmpd="sng" w="381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txBox="1"/>
          <p:nvPr>
            <p:ph idx="1" type="body"/>
          </p:nvPr>
        </p:nvSpPr>
        <p:spPr>
          <a:xfrm>
            <a:off x="77825" y="1040400"/>
            <a:ext cx="4060500" cy="39120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5600">
                <a:solidFill>
                  <a:schemeClr val="lt1"/>
                </a:solidFill>
                <a:highlight>
                  <a:srgbClr val="1C4587"/>
                </a:highlight>
              </a:rPr>
              <a:t>CONTACT				3			</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ABOUT US				4		</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OUR HOME			5			</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UNIFORM BRANDING		6	</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PRINT BRANDING		8</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WOLF PACK </a:t>
            </a:r>
            <a:r>
              <a:rPr lang="en" sz="5600">
                <a:solidFill>
                  <a:schemeClr val="lt1"/>
                </a:solidFill>
                <a:highlight>
                  <a:srgbClr val="1C4587"/>
                </a:highlight>
              </a:rPr>
              <a:t>GAME DAYS</a:t>
            </a:r>
            <a:r>
              <a:rPr lang="en" sz="5600">
                <a:solidFill>
                  <a:schemeClr val="lt1"/>
                </a:solidFill>
                <a:highlight>
                  <a:srgbClr val="1C4587"/>
                </a:highlight>
              </a:rPr>
              <a:t>	10</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DIGITAL BRANDING		13  </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WEBSITE / BROADCAST 	16</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OTHER OPPORTUNITIES</a:t>
            </a:r>
            <a:r>
              <a:rPr lang="en" sz="5600">
                <a:solidFill>
                  <a:schemeClr val="lt1"/>
                </a:solidFill>
                <a:highlight>
                  <a:srgbClr val="1C4587"/>
                </a:highlight>
              </a:rPr>
              <a:t>	18  </a:t>
            </a:r>
            <a:r>
              <a:rPr lang="en" sz="5600">
                <a:solidFill>
                  <a:schemeClr val="lt1"/>
                </a:solidFill>
                <a:highlight>
                  <a:srgbClr val="1C4587"/>
                </a:highlight>
              </a:rPr>
              <a:t>     </a:t>
            </a:r>
            <a:endParaRPr sz="5600">
              <a:solidFill>
                <a:schemeClr val="lt1"/>
              </a:solidFill>
              <a:highlight>
                <a:srgbClr val="1C4587"/>
              </a:highlight>
            </a:endParaRPr>
          </a:p>
          <a:p>
            <a:pPr indent="0" lvl="0" marL="0" rtl="0" algn="l">
              <a:spcBef>
                <a:spcPts val="1200"/>
              </a:spcBef>
              <a:spcAft>
                <a:spcPts val="0"/>
              </a:spcAft>
              <a:buNone/>
            </a:pPr>
            <a:r>
              <a:rPr lang="en" sz="5600">
                <a:solidFill>
                  <a:schemeClr val="lt1"/>
                </a:solidFill>
                <a:highlight>
                  <a:srgbClr val="1C4587"/>
                </a:highlight>
              </a:rPr>
              <a:t>WHY PARTNER WITH US?</a:t>
            </a:r>
            <a:r>
              <a:rPr lang="en" sz="5600">
                <a:solidFill>
                  <a:schemeClr val="lt1"/>
                </a:solidFill>
                <a:highlight>
                  <a:srgbClr val="1C4587"/>
                </a:highlight>
              </a:rPr>
              <a:t>	21</a:t>
            </a:r>
            <a:endParaRPr sz="5600">
              <a:solidFill>
                <a:schemeClr val="lt1"/>
              </a:solidFill>
              <a:highlight>
                <a:srgbClr val="1C4587"/>
              </a:highlight>
            </a:endParaRPr>
          </a:p>
          <a:p>
            <a:pPr indent="0" lvl="0" marL="0" rtl="0" algn="l">
              <a:spcBef>
                <a:spcPts val="1200"/>
              </a:spcBef>
              <a:spcAft>
                <a:spcPts val="0"/>
              </a:spcAft>
              <a:buClr>
                <a:schemeClr val="dk1"/>
              </a:buClr>
              <a:buSzPts val="275"/>
              <a:buFont typeface="Arial"/>
              <a:buNone/>
            </a:pPr>
            <a:r>
              <a:rPr lang="en" sz="5600">
                <a:solidFill>
                  <a:schemeClr val="lt1"/>
                </a:solidFill>
                <a:highlight>
                  <a:srgbClr val="1C4587"/>
                </a:highlight>
              </a:rPr>
              <a:t>DISCLAIMER 			22   </a:t>
            </a:r>
            <a:endParaRPr/>
          </a:p>
          <a:p>
            <a:pPr indent="0" lvl="0" marL="0" rtl="0" algn="l">
              <a:spcBef>
                <a:spcPts val="1200"/>
              </a:spcBef>
              <a:spcAft>
                <a:spcPts val="1200"/>
              </a:spcAft>
              <a:buNone/>
            </a:pPr>
            <a:r>
              <a:t/>
            </a:r>
            <a:endParaRPr/>
          </a:p>
        </p:txBody>
      </p:sp>
      <p:sp>
        <p:nvSpPr>
          <p:cNvPr id="66" name="Google Shape;66;p14"/>
          <p:cNvSpPr txBox="1"/>
          <p:nvPr>
            <p:ph type="title"/>
          </p:nvPr>
        </p:nvSpPr>
        <p:spPr>
          <a:xfrm>
            <a:off x="0" y="643825"/>
            <a:ext cx="2550300" cy="572700"/>
          </a:xfrm>
          <a:prstGeom prst="rect">
            <a:avLst/>
          </a:prstGeom>
        </p:spPr>
        <p:txBody>
          <a:bodyPr anchorCtr="0" anchor="ctr" bIns="91425" lIns="91425" spcFirstLastPara="1" rIns="91425" wrap="square" tIns="91425">
            <a:normAutofit fontScale="90000"/>
          </a:bodyPr>
          <a:lstStyle/>
          <a:p>
            <a:pPr indent="0" lvl="0" marL="457200" rtl="0" algn="ctr">
              <a:spcBef>
                <a:spcPts val="0"/>
              </a:spcBef>
              <a:spcAft>
                <a:spcPts val="0"/>
              </a:spcAft>
              <a:buNone/>
            </a:pPr>
            <a:r>
              <a:rPr lang="en" sz="1400">
                <a:solidFill>
                  <a:srgbClr val="1C4587"/>
                </a:solidFill>
              </a:rPr>
              <a:t>- </a:t>
            </a:r>
            <a:r>
              <a:rPr lang="en" sz="1400">
                <a:solidFill>
                  <a:srgbClr val="1C4587"/>
                </a:solidFill>
              </a:rPr>
              <a:t>TABLE OF CONTENTS -</a:t>
            </a:r>
            <a:endParaRPr sz="1400">
              <a:solidFill>
                <a:srgbClr val="1C4587"/>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YEAR END PLAYER AWARDS</a:t>
            </a:r>
            <a:endParaRPr b="1" i="1">
              <a:solidFill>
                <a:schemeClr val="lt1"/>
              </a:solidFill>
            </a:endParaRPr>
          </a:p>
        </p:txBody>
      </p:sp>
      <p:sp>
        <p:nvSpPr>
          <p:cNvPr id="308" name="Google Shape;308;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500">
                <a:solidFill>
                  <a:schemeClr val="lt1"/>
                </a:solidFill>
              </a:rPr>
              <a:t>BE THE </a:t>
            </a:r>
            <a:r>
              <a:rPr b="1" lang="en" sz="1500">
                <a:solidFill>
                  <a:srgbClr val="073763"/>
                </a:solidFill>
              </a:rPr>
              <a:t>PRESENTING SPONSOR</a:t>
            </a:r>
            <a:r>
              <a:rPr lang="en" sz="1500">
                <a:solidFill>
                  <a:schemeClr val="lt1"/>
                </a:solidFill>
              </a:rPr>
              <a:t> OF ONE YEAR END AWARD. </a:t>
            </a:r>
            <a:endParaRPr sz="1500">
              <a:solidFill>
                <a:schemeClr val="lt1"/>
              </a:solidFill>
            </a:endParaRPr>
          </a:p>
          <a:p>
            <a:pPr indent="0" lvl="0" marL="0" rtl="0" algn="l">
              <a:spcBef>
                <a:spcPts val="1200"/>
              </a:spcBef>
              <a:spcAft>
                <a:spcPts val="1200"/>
              </a:spcAft>
              <a:buNone/>
            </a:pPr>
            <a:r>
              <a:rPr lang="en" sz="1400">
                <a:solidFill>
                  <a:schemeClr val="lt1"/>
                </a:solidFill>
              </a:rPr>
              <a:t>SPONSORSHIP INCLUDES PLAQUE ON TROPHY DISPLAYED YEAR-ROUND IN HARRY JEROME RECREATION CENTRE, SOCIAL MEDIA GRAPHIC, AND THE OPPORTUNITY TO PRESENT THE AWARD. </a:t>
            </a:r>
            <a:endParaRPr sz="1400">
              <a:solidFill>
                <a:schemeClr val="lt1"/>
              </a:solidFill>
            </a:endParaRPr>
          </a:p>
        </p:txBody>
      </p:sp>
      <p:sp>
        <p:nvSpPr>
          <p:cNvPr id="309" name="Google Shape;309;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sp>
        <p:nvSpPr>
          <p:cNvPr id="310" name="Google Shape;310;p32"/>
          <p:cNvSpPr txBox="1"/>
          <p:nvPr/>
        </p:nvSpPr>
        <p:spPr>
          <a:xfrm>
            <a:off x="1610075" y="2670800"/>
            <a:ext cx="5046600" cy="1503600"/>
          </a:xfrm>
          <a:prstGeom prst="rect">
            <a:avLst/>
          </a:prstGeom>
          <a:no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6000">
                <a:solidFill>
                  <a:srgbClr val="073763"/>
                </a:solidFill>
              </a:rPr>
              <a:t>$600</a:t>
            </a:r>
            <a:endParaRPr b="1" sz="6000">
              <a:solidFill>
                <a:srgbClr val="073763"/>
              </a:solidFill>
            </a:endParaRPr>
          </a:p>
        </p:txBody>
      </p:sp>
      <p:pic>
        <p:nvPicPr>
          <p:cNvPr id="311" name="Google Shape;311;p32"/>
          <p:cNvPicPr preferRelativeResize="0"/>
          <p:nvPr/>
        </p:nvPicPr>
        <p:blipFill>
          <a:blip r:embed="rId4">
            <a:alphaModFix/>
          </a:blip>
          <a:stretch>
            <a:fillRect/>
          </a:stretch>
        </p:blipFill>
        <p:spPr>
          <a:xfrm>
            <a:off x="77825" y="4004425"/>
            <a:ext cx="933675" cy="1139075"/>
          </a:xfrm>
          <a:prstGeom prst="rect">
            <a:avLst/>
          </a:prstGeom>
          <a:noFill/>
          <a:ln>
            <a:noFill/>
          </a:ln>
        </p:spPr>
      </p:pic>
      <p:sp>
        <p:nvSpPr>
          <p:cNvPr id="312" name="Google Shape;312;p32"/>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pic>
        <p:nvPicPr>
          <p:cNvPr id="313" name="Google Shape;313;p32"/>
          <p:cNvPicPr preferRelativeResize="0"/>
          <p:nvPr/>
        </p:nvPicPr>
        <p:blipFill rotWithShape="1">
          <a:blip r:embed="rId5">
            <a:alphaModFix/>
          </a:blip>
          <a:srcRect b="52571" l="19590" r="37866" t="16888"/>
          <a:stretch/>
        </p:blipFill>
        <p:spPr>
          <a:xfrm>
            <a:off x="6091750" y="2500825"/>
            <a:ext cx="2423151" cy="1390400"/>
          </a:xfrm>
          <a:prstGeom prst="rect">
            <a:avLst/>
          </a:prstGeom>
          <a:noFill/>
          <a:ln cap="flat" cmpd="sng" w="28575">
            <a:solidFill>
              <a:schemeClr val="lt1"/>
            </a:solidFill>
            <a:prstDash val="dash"/>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rgbClr val="073763"/>
                </a:solidFill>
              </a:rPr>
              <a:t>WHY PARTNER WITH US?</a:t>
            </a:r>
            <a:endParaRPr b="1" i="1">
              <a:solidFill>
                <a:srgbClr val="073763"/>
              </a:solidFill>
            </a:endParaRPr>
          </a:p>
        </p:txBody>
      </p:sp>
      <p:sp>
        <p:nvSpPr>
          <p:cNvPr id="319" name="Google Shape;319;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B7B7B7"/>
                </a:solidFill>
              </a:rPr>
              <a:t>‹#›</a:t>
            </a:fld>
            <a:endParaRPr b="1" sz="2400">
              <a:solidFill>
                <a:srgbClr val="B7B7B7"/>
              </a:solidFill>
            </a:endParaRPr>
          </a:p>
        </p:txBody>
      </p:sp>
      <p:sp>
        <p:nvSpPr>
          <p:cNvPr id="320" name="Google Shape;320;p33"/>
          <p:cNvSpPr txBox="1"/>
          <p:nvPr/>
        </p:nvSpPr>
        <p:spPr>
          <a:xfrm>
            <a:off x="721650" y="1216463"/>
            <a:ext cx="8206800" cy="253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a:solidFill>
                  <a:schemeClr val="dk1"/>
                </a:solidFill>
              </a:rPr>
              <a:t>YOUR SUPPORT HELPS THE ORGANIZATION COVER COSTS ASSOCIATED WITH RUNNING A COMPETITIVE AND SUCCESSFUL JUNIOR HOCKEY TEAM, WHICH INCLUDES EXPENSES SUCH AS ICE TIME, EQUIPMENT, DRESSING ROOM UPGRADES, ATHLETE SCHOLARSHIPS, AND TRAVEL COSTS. </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A GREAT HOCKEY TEAM IS MADE OF GREAT PEOPLE AND THE SUPPORT OF THEIR COMMUNITY. YOUR SUPPORT GIVES OUR PLAYERS THE OPPORTUNITY TO BECOME THE BEST ATHLETES AND PEOPLE THEY CAN BE BOTH ON, AND OFF THE ICE. </a:t>
            </a:r>
            <a:endParaRPr sz="1200">
              <a:solidFill>
                <a:schemeClr val="dk1"/>
              </a:solidFill>
            </a:endParaRPr>
          </a:p>
          <a:p>
            <a:pPr indent="0" lvl="0" marL="0" rtl="0" algn="l">
              <a:lnSpc>
                <a:spcPct val="115000"/>
              </a:lnSpc>
              <a:spcBef>
                <a:spcPts val="1200"/>
              </a:spcBef>
              <a:spcAft>
                <a:spcPts val="0"/>
              </a:spcAft>
              <a:buNone/>
            </a:pPr>
            <a:r>
              <a:rPr b="1" lang="en" sz="1200">
                <a:solidFill>
                  <a:schemeClr val="dk2"/>
                </a:solidFill>
              </a:rPr>
              <a:t>WE IN TURN PROMISE TO </a:t>
            </a:r>
            <a:r>
              <a:rPr b="1" lang="en" sz="1200">
                <a:solidFill>
                  <a:srgbClr val="073763"/>
                </a:solidFill>
              </a:rPr>
              <a:t>PROMOTE YOUR BUSINESS</a:t>
            </a:r>
            <a:r>
              <a:rPr b="1" lang="en" sz="1200">
                <a:solidFill>
                  <a:schemeClr val="dk2"/>
                </a:solidFill>
              </a:rPr>
              <a:t> AND DRIVE OUR FOLLOWERS, PARENTS, FRIENDS, AND FAMILY TO </a:t>
            </a:r>
            <a:r>
              <a:rPr b="1" lang="en" sz="1200">
                <a:solidFill>
                  <a:srgbClr val="073763"/>
                </a:solidFill>
              </a:rPr>
              <a:t>SUPPORT YOU. </a:t>
            </a:r>
            <a:endParaRPr b="1" sz="1200">
              <a:solidFill>
                <a:srgbClr val="073763"/>
              </a:solidFill>
            </a:endParaRPr>
          </a:p>
          <a:p>
            <a:pPr indent="0" lvl="0" marL="0" rtl="0" algn="ctr">
              <a:lnSpc>
                <a:spcPct val="115000"/>
              </a:lnSpc>
              <a:spcBef>
                <a:spcPts val="1200"/>
              </a:spcBef>
              <a:spcAft>
                <a:spcPts val="1200"/>
              </a:spcAft>
              <a:buNone/>
            </a:pPr>
            <a:r>
              <a:t/>
            </a:r>
            <a:endParaRPr b="1" sz="1200">
              <a:solidFill>
                <a:srgbClr val="999999"/>
              </a:solidFill>
            </a:endParaRPr>
          </a:p>
        </p:txBody>
      </p:sp>
      <p:pic>
        <p:nvPicPr>
          <p:cNvPr id="321" name="Google Shape;321;p33"/>
          <p:cNvPicPr preferRelativeResize="0"/>
          <p:nvPr/>
        </p:nvPicPr>
        <p:blipFill>
          <a:blip r:embed="rId3">
            <a:alphaModFix/>
          </a:blip>
          <a:stretch>
            <a:fillRect/>
          </a:stretch>
        </p:blipFill>
        <p:spPr>
          <a:xfrm>
            <a:off x="194850" y="3444888"/>
            <a:ext cx="1611938" cy="16119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CONTACT</a:t>
            </a:r>
            <a:endParaRPr b="1" i="1">
              <a:solidFill>
                <a:schemeClr val="lt1"/>
              </a:solidFill>
            </a:endParaRPr>
          </a:p>
        </p:txBody>
      </p:sp>
      <p:sp>
        <p:nvSpPr>
          <p:cNvPr id="72" name="Google Shape;72;p15"/>
          <p:cNvSpPr txBox="1"/>
          <p:nvPr/>
        </p:nvSpPr>
        <p:spPr>
          <a:xfrm>
            <a:off x="2534400" y="3100025"/>
            <a:ext cx="4075200" cy="13302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chemeClr val="lt1"/>
                </a:solidFill>
              </a:rPr>
              <a:t>MATT SAMSON</a:t>
            </a:r>
            <a:endParaRPr b="1" sz="1600">
              <a:solidFill>
                <a:schemeClr val="lt1"/>
              </a:solidFill>
            </a:endParaRPr>
          </a:p>
          <a:p>
            <a:pPr indent="0" lvl="0" marL="0" rtl="0" algn="ctr">
              <a:lnSpc>
                <a:spcPct val="115000"/>
              </a:lnSpc>
              <a:spcBef>
                <a:spcPts val="0"/>
              </a:spcBef>
              <a:spcAft>
                <a:spcPts val="0"/>
              </a:spcAft>
              <a:buNone/>
            </a:pPr>
            <a:r>
              <a:rPr lang="en">
                <a:solidFill>
                  <a:schemeClr val="lt1"/>
                </a:solidFill>
              </a:rPr>
              <a:t>HEAD COACH / MANAGER</a:t>
            </a:r>
            <a:endParaRPr sz="600">
              <a:solidFill>
                <a:schemeClr val="lt1"/>
              </a:solidFill>
            </a:endParaRPr>
          </a:p>
          <a:p>
            <a:pPr indent="0" lvl="0" marL="0" rtl="0" algn="ctr">
              <a:lnSpc>
                <a:spcPct val="115000"/>
              </a:lnSpc>
              <a:spcBef>
                <a:spcPts val="0"/>
              </a:spcBef>
              <a:spcAft>
                <a:spcPts val="0"/>
              </a:spcAft>
              <a:buNone/>
            </a:pPr>
            <a:r>
              <a:t/>
            </a:r>
            <a:endParaRPr sz="600">
              <a:solidFill>
                <a:schemeClr val="lt1"/>
              </a:solidFill>
            </a:endParaRPr>
          </a:p>
          <a:p>
            <a:pPr indent="0" lvl="0" marL="0" rtl="0" algn="ctr">
              <a:lnSpc>
                <a:spcPct val="150000"/>
              </a:lnSpc>
              <a:spcBef>
                <a:spcPts val="0"/>
              </a:spcBef>
              <a:spcAft>
                <a:spcPts val="0"/>
              </a:spcAft>
              <a:buNone/>
            </a:pPr>
            <a:r>
              <a:rPr lang="en">
                <a:solidFill>
                  <a:schemeClr val="lt1"/>
                </a:solidFill>
                <a:uFill>
                  <a:noFill/>
                </a:uFill>
                <a:hlinkClick r:id="rId4">
                  <a:extLst>
                    <a:ext uri="{A12FA001-AC4F-418D-AE19-62706E023703}">
                      <ahyp:hlinkClr val="tx"/>
                    </a:ext>
                  </a:extLst>
                </a:hlinkClick>
              </a:rPr>
              <a:t>matt@northvanwolfpack.com</a:t>
            </a:r>
            <a:endParaRPr>
              <a:solidFill>
                <a:schemeClr val="lt1"/>
              </a:solidFill>
            </a:endParaRPr>
          </a:p>
          <a:p>
            <a:pPr indent="0" lvl="0" marL="0" rtl="0" algn="ctr">
              <a:lnSpc>
                <a:spcPct val="150000"/>
              </a:lnSpc>
              <a:spcBef>
                <a:spcPts val="0"/>
              </a:spcBef>
              <a:spcAft>
                <a:spcPts val="0"/>
              </a:spcAft>
              <a:buNone/>
            </a:pPr>
            <a:r>
              <a:rPr lang="en">
                <a:solidFill>
                  <a:schemeClr val="lt1"/>
                </a:solidFill>
              </a:rPr>
              <a:t>604-418-5588</a:t>
            </a:r>
            <a:endParaRPr>
              <a:solidFill>
                <a:schemeClr val="lt1"/>
              </a:solidFill>
            </a:endParaRPr>
          </a:p>
        </p:txBody>
      </p:sp>
      <p:sp>
        <p:nvSpPr>
          <p:cNvPr id="73" name="Google Shape;73;p15"/>
          <p:cNvSpPr txBox="1"/>
          <p:nvPr/>
        </p:nvSpPr>
        <p:spPr>
          <a:xfrm>
            <a:off x="2534400" y="1393775"/>
            <a:ext cx="4075200" cy="1330200"/>
          </a:xfrm>
          <a:prstGeom prst="rect">
            <a:avLst/>
          </a:prstGeom>
          <a:noFill/>
          <a:ln cap="flat" cmpd="sng" w="2857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solidFill>
                  <a:schemeClr val="lt1"/>
                </a:solidFill>
              </a:rPr>
              <a:t>GIANCARLO NADEAU</a:t>
            </a:r>
            <a:endParaRPr b="1" sz="1600">
              <a:solidFill>
                <a:schemeClr val="lt1"/>
              </a:solidFill>
            </a:endParaRPr>
          </a:p>
          <a:p>
            <a:pPr indent="0" lvl="0" marL="0" rtl="0" algn="ctr">
              <a:lnSpc>
                <a:spcPct val="115000"/>
              </a:lnSpc>
              <a:spcBef>
                <a:spcPts val="0"/>
              </a:spcBef>
              <a:spcAft>
                <a:spcPts val="0"/>
              </a:spcAft>
              <a:buNone/>
            </a:pPr>
            <a:r>
              <a:rPr lang="en" sz="1100">
                <a:solidFill>
                  <a:schemeClr val="lt1"/>
                </a:solidFill>
              </a:rPr>
              <a:t>DIRECTOR OF MEDIA RELATIONS / MARKETING</a:t>
            </a:r>
            <a:endParaRPr sz="1100">
              <a:solidFill>
                <a:schemeClr val="lt1"/>
              </a:solidFill>
            </a:endParaRPr>
          </a:p>
          <a:p>
            <a:pPr indent="0" lvl="0" marL="0" rtl="0" algn="ctr">
              <a:lnSpc>
                <a:spcPct val="115000"/>
              </a:lnSpc>
              <a:spcBef>
                <a:spcPts val="0"/>
              </a:spcBef>
              <a:spcAft>
                <a:spcPts val="0"/>
              </a:spcAft>
              <a:buNone/>
            </a:pPr>
            <a:r>
              <a:t/>
            </a:r>
            <a:endParaRPr sz="600">
              <a:solidFill>
                <a:schemeClr val="lt1"/>
              </a:solidFill>
            </a:endParaRPr>
          </a:p>
          <a:p>
            <a:pPr indent="0" lvl="0" marL="0" rtl="0" algn="ctr">
              <a:lnSpc>
                <a:spcPct val="115000"/>
              </a:lnSpc>
              <a:spcBef>
                <a:spcPts val="0"/>
              </a:spcBef>
              <a:spcAft>
                <a:spcPts val="0"/>
              </a:spcAft>
              <a:buNone/>
            </a:pPr>
            <a:r>
              <a:rPr lang="en">
                <a:solidFill>
                  <a:schemeClr val="lt1"/>
                </a:solidFill>
                <a:uFill>
                  <a:noFill/>
                </a:uFill>
                <a:hlinkClick r:id="rId5">
                  <a:extLst>
                    <a:ext uri="{A12FA001-AC4F-418D-AE19-62706E023703}">
                      <ahyp:hlinkClr val="tx"/>
                    </a:ext>
                  </a:extLst>
                </a:hlinkClick>
              </a:rPr>
              <a:t>wolfpackbroadcasting26@gmail.com</a:t>
            </a:r>
            <a:endParaRPr>
              <a:solidFill>
                <a:schemeClr val="lt1"/>
              </a:solidFill>
            </a:endParaRPr>
          </a:p>
          <a:p>
            <a:pPr indent="0" lvl="0" marL="0" rtl="0" algn="ctr">
              <a:lnSpc>
                <a:spcPct val="115000"/>
              </a:lnSpc>
              <a:spcBef>
                <a:spcPts val="0"/>
              </a:spcBef>
              <a:spcAft>
                <a:spcPts val="0"/>
              </a:spcAft>
              <a:buNone/>
            </a:pPr>
            <a:r>
              <a:rPr lang="en">
                <a:solidFill>
                  <a:schemeClr val="lt1"/>
                </a:solidFill>
              </a:rPr>
              <a:t>604-908-5867</a:t>
            </a:r>
            <a:endParaRPr>
              <a:solidFill>
                <a:schemeClr val="lt1"/>
              </a:solidFill>
            </a:endParaRPr>
          </a:p>
        </p:txBody>
      </p:sp>
      <p:sp>
        <p:nvSpPr>
          <p:cNvPr id="74" name="Google Shape;7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pic>
        <p:nvPicPr>
          <p:cNvPr id="75" name="Google Shape;75;p15"/>
          <p:cNvPicPr preferRelativeResize="0"/>
          <p:nvPr/>
        </p:nvPicPr>
        <p:blipFill>
          <a:blip r:embed="rId6">
            <a:alphaModFix/>
          </a:blip>
          <a:stretch>
            <a:fillRect/>
          </a:stretch>
        </p:blipFill>
        <p:spPr>
          <a:xfrm>
            <a:off x="3760625" y="2415325"/>
            <a:ext cx="159300" cy="213122"/>
          </a:xfrm>
          <a:prstGeom prst="rect">
            <a:avLst/>
          </a:prstGeom>
          <a:noFill/>
          <a:ln>
            <a:noFill/>
          </a:ln>
        </p:spPr>
      </p:pic>
      <p:pic>
        <p:nvPicPr>
          <p:cNvPr id="76" name="Google Shape;76;p15"/>
          <p:cNvPicPr preferRelativeResize="0"/>
          <p:nvPr/>
        </p:nvPicPr>
        <p:blipFill>
          <a:blip r:embed="rId6">
            <a:alphaModFix/>
          </a:blip>
          <a:stretch>
            <a:fillRect/>
          </a:stretch>
        </p:blipFill>
        <p:spPr>
          <a:xfrm>
            <a:off x="3760625" y="4131275"/>
            <a:ext cx="159300" cy="213122"/>
          </a:xfrm>
          <a:prstGeom prst="rect">
            <a:avLst/>
          </a:prstGeom>
          <a:noFill/>
          <a:ln>
            <a:noFill/>
          </a:ln>
        </p:spPr>
      </p:pic>
      <p:pic>
        <p:nvPicPr>
          <p:cNvPr id="77" name="Google Shape;77;p15"/>
          <p:cNvPicPr preferRelativeResize="0"/>
          <p:nvPr/>
        </p:nvPicPr>
        <p:blipFill>
          <a:blip r:embed="rId7">
            <a:alphaModFix/>
          </a:blip>
          <a:stretch>
            <a:fillRect/>
          </a:stretch>
        </p:blipFill>
        <p:spPr>
          <a:xfrm>
            <a:off x="2833775" y="2153550"/>
            <a:ext cx="213126" cy="213126"/>
          </a:xfrm>
          <a:prstGeom prst="rect">
            <a:avLst/>
          </a:prstGeom>
          <a:noFill/>
          <a:ln>
            <a:noFill/>
          </a:ln>
        </p:spPr>
      </p:pic>
      <p:pic>
        <p:nvPicPr>
          <p:cNvPr id="78" name="Google Shape;78;p15"/>
          <p:cNvPicPr preferRelativeResize="0"/>
          <p:nvPr/>
        </p:nvPicPr>
        <p:blipFill>
          <a:blip r:embed="rId7">
            <a:alphaModFix/>
          </a:blip>
          <a:stretch>
            <a:fillRect/>
          </a:stretch>
        </p:blipFill>
        <p:spPr>
          <a:xfrm>
            <a:off x="3113525" y="3841200"/>
            <a:ext cx="213126" cy="21312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t>ABOUT US</a:t>
            </a:r>
            <a:endParaRPr b="1" i="1"/>
          </a:p>
        </p:txBody>
      </p:sp>
      <p:sp>
        <p:nvSpPr>
          <p:cNvPr id="84" name="Google Shape;84;p16"/>
          <p:cNvSpPr txBox="1"/>
          <p:nvPr/>
        </p:nvSpPr>
        <p:spPr>
          <a:xfrm>
            <a:off x="564000" y="1076450"/>
            <a:ext cx="8016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THE NORTH VANCOUVER WOLF PACK ARE A JUNIOR ‘B’ HOCKEY TEAM AND </a:t>
            </a:r>
            <a:endParaRPr sz="1200"/>
          </a:p>
          <a:p>
            <a:pPr indent="0" lvl="0" marL="0" rtl="0" algn="ctr">
              <a:spcBef>
                <a:spcPts val="0"/>
              </a:spcBef>
              <a:spcAft>
                <a:spcPts val="0"/>
              </a:spcAft>
              <a:buNone/>
            </a:pPr>
            <a:r>
              <a:rPr lang="en" sz="1200"/>
              <a:t>PROUD MEMBERS OF THE PJHL</a:t>
            </a:r>
            <a:endParaRPr sz="1200"/>
          </a:p>
        </p:txBody>
      </p:sp>
      <p:sp>
        <p:nvSpPr>
          <p:cNvPr id="85" name="Google Shape;85;p16"/>
          <p:cNvSpPr txBox="1"/>
          <p:nvPr>
            <p:ph idx="12" type="sldNum"/>
          </p:nvPr>
        </p:nvSpPr>
        <p:spPr>
          <a:xfrm>
            <a:off x="8203608" y="332604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chemeClr val="lt1"/>
                </a:solidFill>
              </a:rPr>
              <a:t>‹#›</a:t>
            </a:fld>
            <a:endParaRPr b="1" sz="2400">
              <a:solidFill>
                <a:schemeClr val="lt1"/>
              </a:solidFill>
            </a:endParaRPr>
          </a:p>
        </p:txBody>
      </p:sp>
      <p:sp>
        <p:nvSpPr>
          <p:cNvPr id="86" name="Google Shape;86;p16"/>
          <p:cNvSpPr txBox="1"/>
          <p:nvPr/>
        </p:nvSpPr>
        <p:spPr>
          <a:xfrm>
            <a:off x="169800" y="3820825"/>
            <a:ext cx="84123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WE ARE COMMITTED TO CREATING A FIRST-CLASS ORGANIZATION AND A WINNING CULTURE FOR OUR PLAYERS. WE PRIDE OURSELVES IN DEVELOPING SUCCESSFUL HOCKEY PLAYERS AND SUCCESSFUL YOUNG MEN. OUR GOAL IS TO BECOME THE HIGHEST PROFILE SPORTS FRANCHISE ON THE NORTH SHORE AND THE MOST SOUGHT-AFTER TEAM TO PLAY FOR IN THE PACIFIC JUNIOR HOCKEY LEAGUE (PJHL).</a:t>
            </a:r>
            <a:endParaRPr sz="1000"/>
          </a:p>
          <a:p>
            <a:pPr indent="0" lvl="0" marL="0" rtl="0" algn="l">
              <a:spcBef>
                <a:spcPts val="0"/>
              </a:spcBef>
              <a:spcAft>
                <a:spcPts val="0"/>
              </a:spcAft>
              <a:buNone/>
            </a:pPr>
            <a:r>
              <a:t/>
            </a:r>
            <a:endParaRPr sz="1000"/>
          </a:p>
        </p:txBody>
      </p:sp>
      <p:pic>
        <p:nvPicPr>
          <p:cNvPr id="87" name="Google Shape;87;p16"/>
          <p:cNvPicPr preferRelativeResize="0"/>
          <p:nvPr/>
        </p:nvPicPr>
        <p:blipFill>
          <a:blip r:embed="rId3">
            <a:alphaModFix/>
          </a:blip>
          <a:stretch>
            <a:fillRect/>
          </a:stretch>
        </p:blipFill>
        <p:spPr>
          <a:xfrm>
            <a:off x="3516450" y="2285399"/>
            <a:ext cx="572700" cy="572700"/>
          </a:xfrm>
          <a:prstGeom prst="rect">
            <a:avLst/>
          </a:prstGeom>
          <a:noFill/>
          <a:ln>
            <a:noFill/>
          </a:ln>
        </p:spPr>
      </p:pic>
      <p:sp>
        <p:nvSpPr>
          <p:cNvPr id="88" name="Google Shape;88;p16"/>
          <p:cNvSpPr txBox="1"/>
          <p:nvPr/>
        </p:nvSpPr>
        <p:spPr>
          <a:xfrm>
            <a:off x="3148350" y="2886400"/>
            <a:ext cx="1308900" cy="7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73763"/>
                </a:solidFill>
              </a:rPr>
              <a:t>CHAMPIONS</a:t>
            </a:r>
            <a:endParaRPr b="1">
              <a:solidFill>
                <a:srgbClr val="073763"/>
              </a:solidFill>
            </a:endParaRPr>
          </a:p>
          <a:p>
            <a:pPr indent="0" lvl="0" marL="0" rtl="0" algn="ctr">
              <a:spcBef>
                <a:spcPts val="0"/>
              </a:spcBef>
              <a:spcAft>
                <a:spcPts val="0"/>
              </a:spcAft>
              <a:buNone/>
            </a:pPr>
            <a:r>
              <a:rPr b="1" lang="en" sz="1000"/>
              <a:t>- 2015, 2018 </a:t>
            </a:r>
            <a:r>
              <a:rPr b="1" lang="en" sz="1000"/>
              <a:t>-</a:t>
            </a:r>
            <a:endParaRPr b="1" sz="1000"/>
          </a:p>
          <a:p>
            <a:pPr indent="0" lvl="0" marL="0" rtl="0" algn="l">
              <a:spcBef>
                <a:spcPts val="0"/>
              </a:spcBef>
              <a:spcAft>
                <a:spcPts val="0"/>
              </a:spcAft>
              <a:buNone/>
            </a:pPr>
            <a:r>
              <a:t/>
            </a:r>
            <a:endParaRPr/>
          </a:p>
        </p:txBody>
      </p:sp>
      <p:pic>
        <p:nvPicPr>
          <p:cNvPr id="89" name="Google Shape;89;p16"/>
          <p:cNvPicPr preferRelativeResize="0"/>
          <p:nvPr/>
        </p:nvPicPr>
        <p:blipFill>
          <a:blip r:embed="rId4">
            <a:alphaModFix/>
          </a:blip>
          <a:stretch>
            <a:fillRect/>
          </a:stretch>
        </p:blipFill>
        <p:spPr>
          <a:xfrm>
            <a:off x="1934725" y="2313700"/>
            <a:ext cx="764074" cy="572699"/>
          </a:xfrm>
          <a:prstGeom prst="rect">
            <a:avLst/>
          </a:prstGeom>
          <a:noFill/>
          <a:ln>
            <a:noFill/>
          </a:ln>
        </p:spPr>
      </p:pic>
      <p:sp>
        <p:nvSpPr>
          <p:cNvPr id="90" name="Google Shape;90;p16"/>
          <p:cNvSpPr txBox="1"/>
          <p:nvPr/>
        </p:nvSpPr>
        <p:spPr>
          <a:xfrm>
            <a:off x="1357050" y="2914700"/>
            <a:ext cx="19194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73763"/>
                </a:solidFill>
              </a:rPr>
              <a:t>WINS</a:t>
            </a:r>
            <a:endParaRPr b="1">
              <a:solidFill>
                <a:srgbClr val="073763"/>
              </a:solidFill>
            </a:endParaRPr>
          </a:p>
          <a:p>
            <a:pPr indent="0" lvl="0" marL="0" rtl="0" algn="ctr">
              <a:spcBef>
                <a:spcPts val="0"/>
              </a:spcBef>
              <a:spcAft>
                <a:spcPts val="0"/>
              </a:spcAft>
              <a:buNone/>
            </a:pPr>
            <a:r>
              <a:rPr b="1" lang="en" sz="500">
                <a:solidFill>
                  <a:srgbClr val="073763"/>
                </a:solidFill>
              </a:rPr>
              <a:t>ONLY TEAM TO DO THAT IN A SINGLE SEASON</a:t>
            </a:r>
            <a:endParaRPr b="1" sz="500">
              <a:solidFill>
                <a:srgbClr val="073763"/>
              </a:solidFill>
            </a:endParaRPr>
          </a:p>
          <a:p>
            <a:pPr indent="0" lvl="0" marL="0" rtl="0" algn="ctr">
              <a:spcBef>
                <a:spcPts val="0"/>
              </a:spcBef>
              <a:spcAft>
                <a:spcPts val="0"/>
              </a:spcAft>
              <a:buNone/>
            </a:pPr>
            <a:r>
              <a:rPr b="1" lang="en" sz="1000"/>
              <a:t>-  2018/2019 -</a:t>
            </a:r>
            <a:endParaRPr b="1" sz="1000"/>
          </a:p>
          <a:p>
            <a:pPr indent="0" lvl="0" marL="0" rtl="0" algn="l">
              <a:spcBef>
                <a:spcPts val="0"/>
              </a:spcBef>
              <a:spcAft>
                <a:spcPts val="0"/>
              </a:spcAft>
              <a:buNone/>
            </a:pPr>
            <a:r>
              <a:t/>
            </a:r>
            <a:endParaRPr sz="700"/>
          </a:p>
        </p:txBody>
      </p:sp>
      <p:pic>
        <p:nvPicPr>
          <p:cNvPr id="91" name="Google Shape;91;p16"/>
          <p:cNvPicPr preferRelativeResize="0"/>
          <p:nvPr/>
        </p:nvPicPr>
        <p:blipFill>
          <a:blip r:embed="rId5">
            <a:alphaModFix/>
          </a:blip>
          <a:stretch>
            <a:fillRect/>
          </a:stretch>
        </p:blipFill>
        <p:spPr>
          <a:xfrm>
            <a:off x="4906800" y="2263950"/>
            <a:ext cx="609165" cy="615600"/>
          </a:xfrm>
          <a:prstGeom prst="rect">
            <a:avLst/>
          </a:prstGeom>
          <a:noFill/>
          <a:ln>
            <a:noFill/>
          </a:ln>
        </p:spPr>
      </p:pic>
      <p:sp>
        <p:nvSpPr>
          <p:cNvPr id="92" name="Google Shape;92;p16"/>
          <p:cNvSpPr txBox="1"/>
          <p:nvPr/>
        </p:nvSpPr>
        <p:spPr>
          <a:xfrm>
            <a:off x="4556925" y="2886400"/>
            <a:ext cx="1308900" cy="7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73763"/>
                </a:solidFill>
              </a:rPr>
              <a:t>FINALISTS</a:t>
            </a:r>
            <a:endParaRPr b="1">
              <a:solidFill>
                <a:srgbClr val="073763"/>
              </a:solidFill>
            </a:endParaRPr>
          </a:p>
          <a:p>
            <a:pPr indent="0" lvl="0" marL="0" rtl="0" algn="ctr">
              <a:spcBef>
                <a:spcPts val="0"/>
              </a:spcBef>
              <a:spcAft>
                <a:spcPts val="0"/>
              </a:spcAft>
              <a:buNone/>
            </a:pPr>
            <a:r>
              <a:rPr b="1" lang="en" sz="1000"/>
              <a:t>- </a:t>
            </a:r>
            <a:r>
              <a:rPr b="1" lang="en" sz="1000"/>
              <a:t> 2018 -</a:t>
            </a:r>
            <a:endParaRPr b="1" sz="1000"/>
          </a:p>
          <a:p>
            <a:pPr indent="0" lvl="0" marL="0" rtl="0" algn="l">
              <a:spcBef>
                <a:spcPts val="0"/>
              </a:spcBef>
              <a:spcAft>
                <a:spcPts val="0"/>
              </a:spcAft>
              <a:buNone/>
            </a:pPr>
            <a:r>
              <a:t/>
            </a:r>
            <a:endParaRPr/>
          </a:p>
        </p:txBody>
      </p:sp>
      <p:pic>
        <p:nvPicPr>
          <p:cNvPr id="93" name="Google Shape;93;p16"/>
          <p:cNvPicPr preferRelativeResize="0"/>
          <p:nvPr/>
        </p:nvPicPr>
        <p:blipFill>
          <a:blip r:embed="rId6">
            <a:alphaModFix/>
          </a:blip>
          <a:stretch>
            <a:fillRect/>
          </a:stretch>
        </p:blipFill>
        <p:spPr>
          <a:xfrm>
            <a:off x="6333625" y="2263950"/>
            <a:ext cx="905809" cy="615600"/>
          </a:xfrm>
          <a:prstGeom prst="rect">
            <a:avLst/>
          </a:prstGeom>
          <a:noFill/>
          <a:ln>
            <a:noFill/>
          </a:ln>
        </p:spPr>
      </p:pic>
      <p:sp>
        <p:nvSpPr>
          <p:cNvPr id="94" name="Google Shape;94;p16"/>
          <p:cNvSpPr txBox="1"/>
          <p:nvPr/>
        </p:nvSpPr>
        <p:spPr>
          <a:xfrm>
            <a:off x="6132075" y="2914688"/>
            <a:ext cx="1308900" cy="76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073763"/>
                </a:solidFill>
              </a:rPr>
              <a:t>AFFILIATED </a:t>
            </a:r>
            <a:endParaRPr b="1">
              <a:solidFill>
                <a:srgbClr val="073763"/>
              </a:solidFill>
            </a:endParaRPr>
          </a:p>
          <a:p>
            <a:pPr indent="0" lvl="0" marL="0" rtl="0" algn="ctr">
              <a:spcBef>
                <a:spcPts val="0"/>
              </a:spcBef>
              <a:spcAft>
                <a:spcPts val="0"/>
              </a:spcAft>
              <a:buNone/>
            </a:pPr>
            <a:r>
              <a:rPr lang="en" sz="700"/>
              <a:t>-  THREE CURRENT PLAYERS + ALUMNI -</a:t>
            </a:r>
            <a:endParaRPr sz="700"/>
          </a:p>
          <a:p>
            <a:pPr indent="0" lvl="0" marL="0" rtl="0" algn="l">
              <a:spcBef>
                <a:spcPts val="0"/>
              </a:spcBef>
              <a:spcAft>
                <a:spcPts val="0"/>
              </a:spcAft>
              <a:buNone/>
            </a:pPr>
            <a:r>
              <a:t/>
            </a:r>
            <a:endParaRPr/>
          </a:p>
        </p:txBody>
      </p:sp>
      <p:sp>
        <p:nvSpPr>
          <p:cNvPr id="95" name="Google Shape;95;p16"/>
          <p:cNvSpPr/>
          <p:nvPr/>
        </p:nvSpPr>
        <p:spPr>
          <a:xfrm>
            <a:off x="0" y="4711475"/>
            <a:ext cx="9144000" cy="313500"/>
          </a:xfrm>
          <a:prstGeom prst="rect">
            <a:avLst/>
          </a:prstGeom>
          <a:solidFill>
            <a:srgbClr val="03283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 name="Google Shape;96;p16"/>
          <p:cNvPicPr preferRelativeResize="0"/>
          <p:nvPr/>
        </p:nvPicPr>
        <p:blipFill>
          <a:blip r:embed="rId7">
            <a:alphaModFix/>
          </a:blip>
          <a:stretch>
            <a:fillRect/>
          </a:stretch>
        </p:blipFill>
        <p:spPr>
          <a:xfrm>
            <a:off x="8445400" y="134275"/>
            <a:ext cx="572700" cy="572700"/>
          </a:xfrm>
          <a:prstGeom prst="rect">
            <a:avLst/>
          </a:prstGeom>
          <a:noFill/>
          <a:ln>
            <a:noFill/>
          </a:ln>
        </p:spPr>
      </p:pic>
      <p:sp>
        <p:nvSpPr>
          <p:cNvPr id="97" name="Google Shape;97;p16"/>
          <p:cNvSpPr txBox="1"/>
          <p:nvPr>
            <p:ph idx="12" type="sldNum"/>
          </p:nvPr>
        </p:nvSpPr>
        <p:spPr>
          <a:xfrm>
            <a:off x="8457408" y="46714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chemeClr val="lt1"/>
                </a:solidFill>
              </a:rPr>
              <a:t>‹#›</a:t>
            </a:fld>
            <a:endParaRPr b="1" sz="24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17"/>
          <p:cNvSpPr txBox="1"/>
          <p:nvPr>
            <p:ph type="title"/>
          </p:nvPr>
        </p:nvSpPr>
        <p:spPr>
          <a:xfrm>
            <a:off x="694325" y="176875"/>
            <a:ext cx="3161400" cy="572700"/>
          </a:xfrm>
          <a:prstGeom prst="rect">
            <a:avLst/>
          </a:prstGeom>
          <a:solidFill>
            <a:schemeClr val="dk2"/>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rPr>
              <a:t>OUR HOME </a:t>
            </a:r>
            <a:endParaRPr b="1" i="1" sz="1550">
              <a:solidFill>
                <a:schemeClr val="lt1"/>
              </a:solidFill>
            </a:endParaRPr>
          </a:p>
        </p:txBody>
      </p:sp>
      <p:sp>
        <p:nvSpPr>
          <p:cNvPr id="103" name="Google Shape;10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rgbClr val="FFFFFF"/>
                </a:solidFill>
              </a:rPr>
              <a:t>‹#›</a:t>
            </a:fld>
            <a:endParaRPr b="1" sz="2400">
              <a:solidFill>
                <a:srgbClr val="FFFFFF"/>
              </a:solidFill>
            </a:endParaRPr>
          </a:p>
        </p:txBody>
      </p:sp>
      <p:pic>
        <p:nvPicPr>
          <p:cNvPr id="104" name="Google Shape;104;p17"/>
          <p:cNvPicPr preferRelativeResize="0"/>
          <p:nvPr/>
        </p:nvPicPr>
        <p:blipFill>
          <a:blip r:embed="rId4">
            <a:alphaModFix/>
          </a:blip>
          <a:stretch>
            <a:fillRect/>
          </a:stretch>
        </p:blipFill>
        <p:spPr>
          <a:xfrm>
            <a:off x="8537375" y="219175"/>
            <a:ext cx="572700" cy="572700"/>
          </a:xfrm>
          <a:prstGeom prst="rect">
            <a:avLst/>
          </a:prstGeom>
          <a:noFill/>
          <a:ln>
            <a:noFill/>
          </a:ln>
        </p:spPr>
      </p:pic>
      <p:sp>
        <p:nvSpPr>
          <p:cNvPr id="105" name="Google Shape;105;p17"/>
          <p:cNvSpPr txBox="1"/>
          <p:nvPr/>
        </p:nvSpPr>
        <p:spPr>
          <a:xfrm>
            <a:off x="7846125" y="-47050"/>
            <a:ext cx="4075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lt1"/>
                </a:solidFill>
              </a:rPr>
              <a:t>PROUD MEMBER OF:</a:t>
            </a:r>
            <a:endParaRPr sz="800">
              <a:solidFill>
                <a:schemeClr val="lt1"/>
              </a:solidFill>
            </a:endParaRPr>
          </a:p>
        </p:txBody>
      </p:sp>
      <p:sp>
        <p:nvSpPr>
          <p:cNvPr id="106" name="Google Shape;106;p17"/>
          <p:cNvSpPr/>
          <p:nvPr/>
        </p:nvSpPr>
        <p:spPr>
          <a:xfrm>
            <a:off x="1317025" y="834325"/>
            <a:ext cx="4075200" cy="1461600"/>
          </a:xfrm>
          <a:prstGeom prst="roundRect">
            <a:avLst>
              <a:gd fmla="val 16667"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chemeClr val="lt1"/>
              </a:solidFill>
              <a:highlight>
                <a:srgbClr val="073763"/>
              </a:highlight>
            </a:endParaRPr>
          </a:p>
          <a:p>
            <a:pPr indent="0" lvl="0" marL="0" rtl="0" algn="l">
              <a:lnSpc>
                <a:spcPct val="115000"/>
              </a:lnSpc>
              <a:spcBef>
                <a:spcPts val="1200"/>
              </a:spcBef>
              <a:spcAft>
                <a:spcPts val="0"/>
              </a:spcAft>
              <a:buNone/>
            </a:pPr>
            <a:r>
              <a:rPr i="1" lang="en" sz="1600">
                <a:solidFill>
                  <a:schemeClr val="lt1"/>
                </a:solidFill>
                <a:highlight>
                  <a:srgbClr val="073763"/>
                </a:highlight>
              </a:rPr>
              <a:t>Harry Jerome Rec Centre</a:t>
            </a:r>
            <a:endParaRPr i="1" sz="1600">
              <a:solidFill>
                <a:schemeClr val="lt1"/>
              </a:solidFill>
              <a:highlight>
                <a:srgbClr val="073763"/>
              </a:highlight>
            </a:endParaRPr>
          </a:p>
          <a:p>
            <a:pPr indent="-330200" lvl="0" marL="457200" rtl="0" algn="l">
              <a:lnSpc>
                <a:spcPct val="115000"/>
              </a:lnSpc>
              <a:spcBef>
                <a:spcPts val="1200"/>
              </a:spcBef>
              <a:spcAft>
                <a:spcPts val="0"/>
              </a:spcAft>
              <a:buClr>
                <a:schemeClr val="lt1"/>
              </a:buClr>
              <a:buSzPts val="1600"/>
              <a:buChar char="-"/>
            </a:pPr>
            <a:r>
              <a:rPr lang="en" sz="1600">
                <a:solidFill>
                  <a:schemeClr val="lt1"/>
                </a:solidFill>
                <a:highlight>
                  <a:srgbClr val="073763"/>
                </a:highlight>
              </a:rPr>
              <a:t>C</a:t>
            </a:r>
            <a:r>
              <a:rPr lang="en" sz="1600">
                <a:solidFill>
                  <a:schemeClr val="lt1"/>
                </a:solidFill>
                <a:highlight>
                  <a:srgbClr val="073763"/>
                </a:highlight>
              </a:rPr>
              <a:t>entrally located on the North Shore</a:t>
            </a:r>
            <a:endParaRPr sz="1600">
              <a:solidFill>
                <a:schemeClr val="lt1"/>
              </a:solidFill>
              <a:highlight>
                <a:srgbClr val="073763"/>
              </a:highlight>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highlight>
                  <a:srgbClr val="073763"/>
                </a:highlight>
              </a:rPr>
              <a:t>1200 people capacity</a:t>
            </a:r>
            <a:endParaRPr sz="1600">
              <a:solidFill>
                <a:schemeClr val="lt1"/>
              </a:solidFill>
              <a:highlight>
                <a:srgbClr val="073763"/>
              </a:highlight>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highlight>
                  <a:srgbClr val="073763"/>
                </a:highlight>
              </a:rPr>
              <a:t>Our home since 2012</a:t>
            </a:r>
            <a:endParaRPr sz="1600">
              <a:solidFill>
                <a:schemeClr val="lt1"/>
              </a:solidFill>
              <a:highlight>
                <a:srgbClr val="073763"/>
              </a:highlight>
            </a:endParaRPr>
          </a:p>
          <a:p>
            <a:pPr indent="-317500" lvl="0" marL="457200" rtl="0" algn="l">
              <a:spcBef>
                <a:spcPts val="0"/>
              </a:spcBef>
              <a:spcAft>
                <a:spcPts val="0"/>
              </a:spcAft>
              <a:buSzPts val="1400"/>
              <a:buChar char="-"/>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18"/>
          <p:cNvSpPr txBox="1"/>
          <p:nvPr>
            <p:ph type="title"/>
          </p:nvPr>
        </p:nvSpPr>
        <p:spPr>
          <a:xfrm>
            <a:off x="523950" y="247272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b="1" sz="4800">
              <a:solidFill>
                <a:schemeClr val="lt1"/>
              </a:solidFill>
              <a:highlight>
                <a:schemeClr val="dk2"/>
              </a:highlight>
            </a:endParaRPr>
          </a:p>
          <a:p>
            <a:pPr indent="0" lvl="0" marL="0" rtl="0" algn="ctr">
              <a:spcBef>
                <a:spcPts val="0"/>
              </a:spcBef>
              <a:spcAft>
                <a:spcPts val="0"/>
              </a:spcAft>
              <a:buClr>
                <a:schemeClr val="dk1"/>
              </a:buClr>
              <a:buSzPts val="1100"/>
              <a:buFont typeface="Arial"/>
              <a:buNone/>
            </a:pPr>
            <a:r>
              <a:rPr b="1" lang="en" sz="4800">
                <a:solidFill>
                  <a:schemeClr val="lt1"/>
                </a:solidFill>
                <a:highlight>
                  <a:schemeClr val="dk2"/>
                </a:highlight>
              </a:rPr>
              <a:t>UNIFORM </a:t>
            </a:r>
            <a:r>
              <a:rPr b="1" lang="en" sz="4800">
                <a:solidFill>
                  <a:schemeClr val="lt1"/>
                </a:solidFill>
                <a:highlight>
                  <a:schemeClr val="dk2"/>
                </a:highlight>
              </a:rPr>
              <a:t>BRANDING</a:t>
            </a:r>
            <a:endParaRPr b="1" sz="4800">
              <a:solidFill>
                <a:schemeClr val="lt1"/>
              </a:solidFill>
              <a:highlight>
                <a:schemeClr val="dk2"/>
              </a:highlight>
            </a:endParaRPr>
          </a:p>
          <a:p>
            <a:pPr indent="0" lvl="0" marL="0" rtl="0" algn="ctr">
              <a:spcBef>
                <a:spcPts val="0"/>
              </a:spcBef>
              <a:spcAft>
                <a:spcPts val="0"/>
              </a:spcAft>
              <a:buNone/>
            </a:pPr>
            <a:r>
              <a:t/>
            </a:r>
            <a:endParaRPr b="1" sz="4800">
              <a:solidFill>
                <a:schemeClr val="lt1"/>
              </a:solidFill>
              <a:highlight>
                <a:schemeClr val="dk2"/>
              </a:highlight>
            </a:endParaRPr>
          </a:p>
        </p:txBody>
      </p:sp>
      <p:sp>
        <p:nvSpPr>
          <p:cNvPr id="112" name="Google Shape;112;p18"/>
          <p:cNvSpPr txBox="1"/>
          <p:nvPr>
            <p:ph idx="12" type="sldNum"/>
          </p:nvPr>
        </p:nvSpPr>
        <p:spPr>
          <a:xfrm>
            <a:off x="8595308" y="46915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UNIFORM BRANDING</a:t>
            </a:r>
            <a:endParaRPr b="1" i="1">
              <a:solidFill>
                <a:schemeClr val="lt1"/>
              </a:solidFill>
            </a:endParaRPr>
          </a:p>
        </p:txBody>
      </p:sp>
      <p:sp>
        <p:nvSpPr>
          <p:cNvPr id="118" name="Google Shape;11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chemeClr val="lt1"/>
                </a:solidFill>
              </a:rPr>
              <a:t>‹#›</a:t>
            </a:fld>
            <a:endParaRPr b="1" sz="2400">
              <a:solidFill>
                <a:schemeClr val="lt1"/>
              </a:solidFill>
            </a:endParaRPr>
          </a:p>
        </p:txBody>
      </p:sp>
      <p:pic>
        <p:nvPicPr>
          <p:cNvPr id="119" name="Google Shape;119;p19"/>
          <p:cNvPicPr preferRelativeResize="0"/>
          <p:nvPr/>
        </p:nvPicPr>
        <p:blipFill rotWithShape="1">
          <a:blip r:embed="rId4">
            <a:alphaModFix/>
          </a:blip>
          <a:srcRect b="0" l="22841" r="24443" t="0"/>
          <a:stretch/>
        </p:blipFill>
        <p:spPr>
          <a:xfrm>
            <a:off x="171162" y="1017713"/>
            <a:ext cx="2105626" cy="1997125"/>
          </a:xfrm>
          <a:prstGeom prst="rect">
            <a:avLst/>
          </a:prstGeom>
          <a:noFill/>
          <a:ln>
            <a:noFill/>
          </a:ln>
        </p:spPr>
      </p:pic>
      <p:sp>
        <p:nvSpPr>
          <p:cNvPr id="120" name="Google Shape;120;p19"/>
          <p:cNvSpPr txBox="1"/>
          <p:nvPr/>
        </p:nvSpPr>
        <p:spPr>
          <a:xfrm>
            <a:off x="-152887" y="315145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JERSEY PATCH (FRONT)</a:t>
            </a:r>
            <a:endParaRPr sz="1300">
              <a:solidFill>
                <a:schemeClr val="lt1"/>
              </a:solidFill>
              <a:highlight>
                <a:srgbClr val="999999"/>
              </a:highlight>
            </a:endParaRPr>
          </a:p>
          <a:p>
            <a:pPr indent="0" lvl="0" marL="0" rtl="0" algn="ctr">
              <a:spcBef>
                <a:spcPts val="0"/>
              </a:spcBef>
              <a:spcAft>
                <a:spcPts val="0"/>
              </a:spcAft>
              <a:buNone/>
            </a:pPr>
            <a:r>
              <a:rPr b="1" lang="en">
                <a:solidFill>
                  <a:schemeClr val="lt1"/>
                </a:solidFill>
                <a:highlight>
                  <a:srgbClr val="073763"/>
                </a:highlight>
              </a:rPr>
              <a:t>$2000</a:t>
            </a:r>
            <a:endParaRPr b="1">
              <a:solidFill>
                <a:schemeClr val="lt1"/>
              </a:solidFill>
              <a:highlight>
                <a:srgbClr val="073763"/>
              </a:highlight>
            </a:endParaRPr>
          </a:p>
        </p:txBody>
      </p:sp>
      <p:pic>
        <p:nvPicPr>
          <p:cNvPr id="121" name="Google Shape;121;p19"/>
          <p:cNvPicPr preferRelativeResize="0"/>
          <p:nvPr/>
        </p:nvPicPr>
        <p:blipFill rotWithShape="1">
          <a:blip r:embed="rId5">
            <a:alphaModFix/>
          </a:blip>
          <a:srcRect b="0" l="10675" r="31554" t="0"/>
          <a:stretch/>
        </p:blipFill>
        <p:spPr>
          <a:xfrm>
            <a:off x="4713550" y="1017725"/>
            <a:ext cx="1896076" cy="1997125"/>
          </a:xfrm>
          <a:prstGeom prst="rect">
            <a:avLst/>
          </a:prstGeom>
          <a:noFill/>
          <a:ln>
            <a:noFill/>
          </a:ln>
        </p:spPr>
      </p:pic>
      <p:sp>
        <p:nvSpPr>
          <p:cNvPr id="122" name="Google Shape;122;p19"/>
          <p:cNvSpPr txBox="1"/>
          <p:nvPr/>
        </p:nvSpPr>
        <p:spPr>
          <a:xfrm>
            <a:off x="2172175" y="3151438"/>
            <a:ext cx="26460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HELMET DECAL</a:t>
            </a:r>
            <a:endParaRPr sz="1300">
              <a:solidFill>
                <a:schemeClr val="lt1"/>
              </a:solidFill>
              <a:highlight>
                <a:srgbClr val="999999"/>
              </a:highlight>
            </a:endParaRPr>
          </a:p>
          <a:p>
            <a:pPr indent="0" lvl="0" marL="0" rtl="0" algn="ctr">
              <a:spcBef>
                <a:spcPts val="0"/>
              </a:spcBef>
              <a:spcAft>
                <a:spcPts val="0"/>
              </a:spcAft>
              <a:buNone/>
            </a:pPr>
            <a:r>
              <a:rPr b="1" lang="en">
                <a:solidFill>
                  <a:schemeClr val="lt1"/>
                </a:solidFill>
                <a:highlight>
                  <a:srgbClr val="073763"/>
                </a:highlight>
              </a:rPr>
              <a:t>$1500</a:t>
            </a:r>
            <a:endParaRPr b="1">
              <a:solidFill>
                <a:schemeClr val="lt1"/>
              </a:solidFill>
              <a:highlight>
                <a:srgbClr val="073763"/>
              </a:highlight>
            </a:endParaRPr>
          </a:p>
        </p:txBody>
      </p:sp>
      <p:sp>
        <p:nvSpPr>
          <p:cNvPr id="123" name="Google Shape;123;p19"/>
          <p:cNvSpPr/>
          <p:nvPr/>
        </p:nvSpPr>
        <p:spPr>
          <a:xfrm>
            <a:off x="863150" y="1659375"/>
            <a:ext cx="288600" cy="2961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endParaRPr>
          </a:p>
        </p:txBody>
      </p:sp>
      <p:sp>
        <p:nvSpPr>
          <p:cNvPr id="124" name="Google Shape;124;p19"/>
          <p:cNvSpPr/>
          <p:nvPr/>
        </p:nvSpPr>
        <p:spPr>
          <a:xfrm>
            <a:off x="1846588" y="1510900"/>
            <a:ext cx="177000" cy="198000"/>
          </a:xfrm>
          <a:prstGeom prst="star5">
            <a:avLst>
              <a:gd fmla="val 19098" name="adj"/>
              <a:gd fmla="val 105146" name="hf"/>
              <a:gd fmla="val 110557" name="vf"/>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9"/>
          <p:cNvPicPr preferRelativeResize="0"/>
          <p:nvPr/>
        </p:nvPicPr>
        <p:blipFill rotWithShape="1">
          <a:blip r:embed="rId6">
            <a:alphaModFix/>
          </a:blip>
          <a:srcRect b="6258" l="0" r="0" t="6450"/>
          <a:stretch/>
        </p:blipFill>
        <p:spPr>
          <a:xfrm>
            <a:off x="2596763" y="1030150"/>
            <a:ext cx="1796801" cy="1997126"/>
          </a:xfrm>
          <a:prstGeom prst="rect">
            <a:avLst/>
          </a:prstGeom>
          <a:noFill/>
          <a:ln>
            <a:noFill/>
          </a:ln>
        </p:spPr>
      </p:pic>
      <p:sp>
        <p:nvSpPr>
          <p:cNvPr id="126" name="Google Shape;126;p19"/>
          <p:cNvSpPr/>
          <p:nvPr/>
        </p:nvSpPr>
        <p:spPr>
          <a:xfrm>
            <a:off x="5656400" y="1985588"/>
            <a:ext cx="177000" cy="1980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txBox="1"/>
          <p:nvPr/>
        </p:nvSpPr>
        <p:spPr>
          <a:xfrm>
            <a:off x="4338588" y="3151450"/>
            <a:ext cx="26460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PANT SHELLS </a:t>
            </a:r>
            <a:endParaRPr sz="1300">
              <a:solidFill>
                <a:schemeClr val="lt1"/>
              </a:solidFill>
              <a:highlight>
                <a:srgbClr val="999999"/>
              </a:highlight>
            </a:endParaRPr>
          </a:p>
          <a:p>
            <a:pPr indent="0" lvl="0" marL="0" rtl="0" algn="ctr">
              <a:spcBef>
                <a:spcPts val="0"/>
              </a:spcBef>
              <a:spcAft>
                <a:spcPts val="0"/>
              </a:spcAft>
              <a:buNone/>
            </a:pPr>
            <a:r>
              <a:rPr b="1" lang="en">
                <a:solidFill>
                  <a:schemeClr val="lt1"/>
                </a:solidFill>
                <a:highlight>
                  <a:srgbClr val="073763"/>
                </a:highlight>
              </a:rPr>
              <a:t>$2000</a:t>
            </a:r>
            <a:endParaRPr b="1">
              <a:solidFill>
                <a:schemeClr val="lt1"/>
              </a:solidFill>
              <a:highlight>
                <a:srgbClr val="073763"/>
              </a:highlight>
            </a:endParaRPr>
          </a:p>
        </p:txBody>
      </p:sp>
      <p:sp>
        <p:nvSpPr>
          <p:cNvPr id="128" name="Google Shape;128;p19"/>
          <p:cNvSpPr txBox="1"/>
          <p:nvPr/>
        </p:nvSpPr>
        <p:spPr>
          <a:xfrm>
            <a:off x="171150" y="4155500"/>
            <a:ext cx="8801700" cy="461700"/>
          </a:xfrm>
          <a:prstGeom prst="rect">
            <a:avLst/>
          </a:prstGeom>
          <a:no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chemeClr val="lt1"/>
                </a:solidFill>
              </a:rPr>
              <a:t>DECAL LOCATION CUSTOMIZABLE. INQUIRE FOR DETAILS.</a:t>
            </a:r>
            <a:endParaRPr b="1" sz="2300">
              <a:solidFill>
                <a:schemeClr val="lt1"/>
              </a:solidFill>
            </a:endParaRPr>
          </a:p>
        </p:txBody>
      </p:sp>
      <p:sp>
        <p:nvSpPr>
          <p:cNvPr id="129" name="Google Shape;129;p19"/>
          <p:cNvSpPr/>
          <p:nvPr/>
        </p:nvSpPr>
        <p:spPr>
          <a:xfrm>
            <a:off x="3055175" y="1095300"/>
            <a:ext cx="126300" cy="198000"/>
          </a:xfrm>
          <a:prstGeom prst="star5">
            <a:avLst>
              <a:gd fmla="val 19098" name="adj"/>
              <a:gd fmla="val 105146" name="hf"/>
              <a:gd fmla="val 110557" name="vf"/>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nvSpPr>
        <p:spPr>
          <a:xfrm>
            <a:off x="1628100" y="4410275"/>
            <a:ext cx="58878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UNIFORM BRANDING IS FOR BOTH HOME AND AWAY UNIFORMS.</a:t>
            </a:r>
            <a:endParaRPr/>
          </a:p>
        </p:txBody>
      </p:sp>
      <p:sp>
        <p:nvSpPr>
          <p:cNvPr id="131" name="Google Shape;131;p19"/>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pic>
        <p:nvPicPr>
          <p:cNvPr id="132" name="Google Shape;132;p19"/>
          <p:cNvPicPr preferRelativeResize="0"/>
          <p:nvPr/>
        </p:nvPicPr>
        <p:blipFill rotWithShape="1">
          <a:blip r:embed="rId7">
            <a:alphaModFix/>
          </a:blip>
          <a:srcRect b="2856" l="0" r="0" t="0"/>
          <a:stretch/>
        </p:blipFill>
        <p:spPr>
          <a:xfrm>
            <a:off x="6929600" y="1246400"/>
            <a:ext cx="2048651" cy="1519901"/>
          </a:xfrm>
          <a:prstGeom prst="rect">
            <a:avLst/>
          </a:prstGeom>
          <a:noFill/>
          <a:ln>
            <a:noFill/>
          </a:ln>
        </p:spPr>
      </p:pic>
      <p:sp>
        <p:nvSpPr>
          <p:cNvPr id="133" name="Google Shape;133;p19"/>
          <p:cNvSpPr txBox="1"/>
          <p:nvPr/>
        </p:nvSpPr>
        <p:spPr>
          <a:xfrm>
            <a:off x="6630913" y="3151450"/>
            <a:ext cx="26460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JERSEY PATCH (BACK</a:t>
            </a:r>
            <a:r>
              <a:rPr lang="en" sz="1500">
                <a:solidFill>
                  <a:schemeClr val="lt1"/>
                </a:solidFill>
                <a:highlight>
                  <a:srgbClr val="999999"/>
                </a:highlight>
              </a:rPr>
              <a:t>)</a:t>
            </a:r>
            <a:endParaRPr sz="1500">
              <a:solidFill>
                <a:schemeClr val="lt1"/>
              </a:solidFill>
              <a:highlight>
                <a:srgbClr val="999999"/>
              </a:highlight>
            </a:endParaRPr>
          </a:p>
          <a:p>
            <a:pPr indent="0" lvl="0" marL="0" rtl="0" algn="ctr">
              <a:spcBef>
                <a:spcPts val="0"/>
              </a:spcBef>
              <a:spcAft>
                <a:spcPts val="0"/>
              </a:spcAft>
              <a:buNone/>
            </a:pPr>
            <a:r>
              <a:rPr b="1" lang="en">
                <a:solidFill>
                  <a:schemeClr val="lt1"/>
                </a:solidFill>
                <a:highlight>
                  <a:srgbClr val="073763"/>
                </a:highlight>
              </a:rPr>
              <a:t>$3500</a:t>
            </a:r>
            <a:endParaRPr b="1">
              <a:solidFill>
                <a:schemeClr val="lt1"/>
              </a:solidFill>
              <a:highlight>
                <a:srgbClr val="073763"/>
              </a:highlight>
            </a:endParaRPr>
          </a:p>
        </p:txBody>
      </p:sp>
      <p:sp>
        <p:nvSpPr>
          <p:cNvPr id="134" name="Google Shape;134;p19"/>
          <p:cNvSpPr/>
          <p:nvPr/>
        </p:nvSpPr>
        <p:spPr>
          <a:xfrm>
            <a:off x="8037150" y="2538438"/>
            <a:ext cx="679200" cy="1980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40" name="Google Shape;140;p20"/>
          <p:cNvSpPr txBox="1"/>
          <p:nvPr>
            <p:ph type="title"/>
          </p:nvPr>
        </p:nvSpPr>
        <p:spPr>
          <a:xfrm>
            <a:off x="1275000" y="3010500"/>
            <a:ext cx="65940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b="1" sz="4800">
              <a:solidFill>
                <a:schemeClr val="lt1"/>
              </a:solidFill>
              <a:highlight>
                <a:schemeClr val="dk2"/>
              </a:highlight>
            </a:endParaRPr>
          </a:p>
          <a:p>
            <a:pPr indent="0" lvl="0" marL="0" rtl="0" algn="ctr">
              <a:spcBef>
                <a:spcPts val="0"/>
              </a:spcBef>
              <a:spcAft>
                <a:spcPts val="0"/>
              </a:spcAft>
              <a:buClr>
                <a:schemeClr val="dk1"/>
              </a:buClr>
              <a:buSzPts val="1100"/>
              <a:buFont typeface="Arial"/>
              <a:buNone/>
            </a:pPr>
            <a:r>
              <a:rPr b="1" lang="en" sz="4800">
                <a:solidFill>
                  <a:schemeClr val="lt1"/>
                </a:solidFill>
                <a:highlight>
                  <a:schemeClr val="dk2"/>
                </a:highlight>
              </a:rPr>
              <a:t>PRINT BRANDING</a:t>
            </a:r>
            <a:endParaRPr b="1" sz="4800">
              <a:solidFill>
                <a:schemeClr val="lt1"/>
              </a:solidFill>
              <a:highlight>
                <a:schemeClr val="dk2"/>
              </a:highlight>
            </a:endParaRPr>
          </a:p>
          <a:p>
            <a:pPr indent="0" lvl="0" marL="0" rtl="0" algn="l">
              <a:spcBef>
                <a:spcPts val="0"/>
              </a:spcBef>
              <a:spcAft>
                <a:spcPts val="0"/>
              </a:spcAft>
              <a:buNone/>
            </a:pPr>
            <a:r>
              <a:t/>
            </a:r>
            <a:endParaRPr b="1" sz="4800">
              <a:solidFill>
                <a:schemeClr val="lt1"/>
              </a:solidFill>
              <a:highlight>
                <a:schemeClr val="dk2"/>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4" name="Shape 144"/>
        <p:cNvGrpSpPr/>
        <p:nvPr/>
      </p:nvGrpSpPr>
      <p:grpSpPr>
        <a:xfrm>
          <a:off x="0" y="0"/>
          <a:ext cx="0" cy="0"/>
          <a:chOff x="0" y="0"/>
          <a:chExt cx="0" cy="0"/>
        </a:xfrm>
      </p:grpSpPr>
      <p:sp>
        <p:nvSpPr>
          <p:cNvPr id="145" name="Google Shape;145;p21"/>
          <p:cNvSpPr txBox="1"/>
          <p:nvPr>
            <p:ph type="title"/>
          </p:nvPr>
        </p:nvSpPr>
        <p:spPr>
          <a:xfrm>
            <a:off x="259575" y="4599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
                <a:solidFill>
                  <a:schemeClr val="lt1"/>
                </a:solidFill>
              </a:rPr>
              <a:t>PRINT BRANDING</a:t>
            </a:r>
            <a:endParaRPr b="1" i="1">
              <a:solidFill>
                <a:schemeClr val="lt1"/>
              </a:solidFill>
            </a:endParaRPr>
          </a:p>
        </p:txBody>
      </p:sp>
      <p:sp>
        <p:nvSpPr>
          <p:cNvPr id="146" name="Google Shape;146;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b="1" lang="en" sz="2400">
                <a:solidFill>
                  <a:schemeClr val="lt1"/>
                </a:solidFill>
              </a:rPr>
              <a:t>‹#›</a:t>
            </a:fld>
            <a:endParaRPr b="1" sz="2400">
              <a:solidFill>
                <a:schemeClr val="lt1"/>
              </a:solidFill>
            </a:endParaRPr>
          </a:p>
        </p:txBody>
      </p:sp>
      <p:pic>
        <p:nvPicPr>
          <p:cNvPr id="147" name="Google Shape;147;p21"/>
          <p:cNvPicPr preferRelativeResize="0"/>
          <p:nvPr/>
        </p:nvPicPr>
        <p:blipFill>
          <a:blip r:embed="rId4">
            <a:alphaModFix/>
          </a:blip>
          <a:stretch>
            <a:fillRect/>
          </a:stretch>
        </p:blipFill>
        <p:spPr>
          <a:xfrm>
            <a:off x="505913" y="1040713"/>
            <a:ext cx="1887175" cy="2433326"/>
          </a:xfrm>
          <a:prstGeom prst="rect">
            <a:avLst/>
          </a:prstGeom>
          <a:noFill/>
          <a:ln>
            <a:noFill/>
          </a:ln>
        </p:spPr>
      </p:pic>
      <p:sp>
        <p:nvSpPr>
          <p:cNvPr id="148" name="Google Shape;148;p21"/>
          <p:cNvSpPr txBox="1"/>
          <p:nvPr/>
        </p:nvSpPr>
        <p:spPr>
          <a:xfrm>
            <a:off x="72650" y="3482150"/>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MAGNETIC CALENDAR</a:t>
            </a:r>
            <a:endParaRPr sz="1300">
              <a:solidFill>
                <a:schemeClr val="lt1"/>
              </a:solidFill>
              <a:highlight>
                <a:srgbClr val="999999"/>
              </a:highlight>
            </a:endParaRPr>
          </a:p>
          <a:p>
            <a:pPr indent="0" lvl="0" marL="0" rtl="0" algn="ctr">
              <a:spcBef>
                <a:spcPts val="0"/>
              </a:spcBef>
              <a:spcAft>
                <a:spcPts val="0"/>
              </a:spcAft>
              <a:buNone/>
            </a:pPr>
            <a:r>
              <a:rPr b="1" lang="en" sz="1300">
                <a:solidFill>
                  <a:schemeClr val="lt1"/>
                </a:solidFill>
                <a:highlight>
                  <a:srgbClr val="073763"/>
                </a:highlight>
              </a:rPr>
              <a:t>$1000</a:t>
            </a:r>
            <a:endParaRPr b="1" sz="1300">
              <a:solidFill>
                <a:schemeClr val="lt1"/>
              </a:solidFill>
              <a:highlight>
                <a:srgbClr val="073763"/>
              </a:highlight>
            </a:endParaRPr>
          </a:p>
        </p:txBody>
      </p:sp>
      <p:sp>
        <p:nvSpPr>
          <p:cNvPr id="149" name="Google Shape;149;p21"/>
          <p:cNvSpPr txBox="1"/>
          <p:nvPr/>
        </p:nvSpPr>
        <p:spPr>
          <a:xfrm>
            <a:off x="424050" y="3989750"/>
            <a:ext cx="21087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printed on all magnetic calendars for </a:t>
            </a:r>
            <a:endParaRPr sz="1200">
              <a:solidFill>
                <a:schemeClr val="lt1"/>
              </a:solidFill>
            </a:endParaRPr>
          </a:p>
          <a:p>
            <a:pPr indent="0" lvl="0" marL="0" rtl="0" algn="l">
              <a:spcBef>
                <a:spcPts val="0"/>
              </a:spcBef>
              <a:spcAft>
                <a:spcPts val="0"/>
              </a:spcAft>
              <a:buNone/>
            </a:pPr>
            <a:r>
              <a:rPr lang="en" sz="1200">
                <a:solidFill>
                  <a:schemeClr val="lt1"/>
                </a:solidFill>
              </a:rPr>
              <a:t>regular season.</a:t>
            </a:r>
            <a:endParaRPr sz="1200">
              <a:solidFill>
                <a:schemeClr val="lt1"/>
              </a:solidFill>
            </a:endParaRPr>
          </a:p>
        </p:txBody>
      </p:sp>
      <p:pic>
        <p:nvPicPr>
          <p:cNvPr id="150" name="Google Shape;150;p21"/>
          <p:cNvPicPr preferRelativeResize="0"/>
          <p:nvPr/>
        </p:nvPicPr>
        <p:blipFill rotWithShape="1">
          <a:blip r:embed="rId5">
            <a:alphaModFix/>
          </a:blip>
          <a:srcRect b="0" l="0" r="28443" t="0"/>
          <a:stretch/>
        </p:blipFill>
        <p:spPr>
          <a:xfrm>
            <a:off x="3143025" y="1002975"/>
            <a:ext cx="2753700" cy="2433325"/>
          </a:xfrm>
          <a:prstGeom prst="rect">
            <a:avLst/>
          </a:prstGeom>
          <a:noFill/>
          <a:ln>
            <a:noFill/>
          </a:ln>
        </p:spPr>
      </p:pic>
      <p:sp>
        <p:nvSpPr>
          <p:cNvPr id="151" name="Google Shape;151;p21"/>
          <p:cNvSpPr txBox="1"/>
          <p:nvPr/>
        </p:nvSpPr>
        <p:spPr>
          <a:xfrm>
            <a:off x="3195150" y="3482163"/>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lt1"/>
                </a:solidFill>
                <a:highlight>
                  <a:srgbClr val="999999"/>
                </a:highlight>
              </a:rPr>
              <a:t>COMPANY ARENA SIGN</a:t>
            </a:r>
            <a:endParaRPr sz="1300">
              <a:solidFill>
                <a:schemeClr val="lt1"/>
              </a:solidFill>
              <a:highlight>
                <a:srgbClr val="999999"/>
              </a:highlight>
            </a:endParaRPr>
          </a:p>
          <a:p>
            <a:pPr indent="0" lvl="0" marL="0" rtl="0" algn="ctr">
              <a:spcBef>
                <a:spcPts val="0"/>
              </a:spcBef>
              <a:spcAft>
                <a:spcPts val="0"/>
              </a:spcAft>
              <a:buNone/>
            </a:pPr>
            <a:r>
              <a:rPr b="1" lang="en" sz="1300">
                <a:solidFill>
                  <a:schemeClr val="lt1"/>
                </a:solidFill>
                <a:highlight>
                  <a:srgbClr val="073763"/>
                </a:highlight>
              </a:rPr>
              <a:t>$1250</a:t>
            </a:r>
            <a:endParaRPr b="1" sz="1300">
              <a:solidFill>
                <a:schemeClr val="lt1"/>
              </a:solidFill>
              <a:highlight>
                <a:srgbClr val="073763"/>
              </a:highlight>
            </a:endParaRPr>
          </a:p>
        </p:txBody>
      </p:sp>
      <p:sp>
        <p:nvSpPr>
          <p:cNvPr id="152" name="Google Shape;152;p21"/>
          <p:cNvSpPr txBox="1"/>
          <p:nvPr/>
        </p:nvSpPr>
        <p:spPr>
          <a:xfrm>
            <a:off x="3143025" y="3989750"/>
            <a:ext cx="2405400" cy="732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 sz="1200">
                <a:solidFill>
                  <a:schemeClr val="lt1"/>
                </a:solidFill>
              </a:rPr>
              <a:t>3’’ X 5’’ arena sign with company advertisement displayed at all home games.</a:t>
            </a:r>
            <a:endParaRPr sz="1200">
              <a:solidFill>
                <a:schemeClr val="lt1"/>
              </a:solidFill>
            </a:endParaRPr>
          </a:p>
        </p:txBody>
      </p:sp>
      <p:sp>
        <p:nvSpPr>
          <p:cNvPr id="153" name="Google Shape;153;p21"/>
          <p:cNvSpPr txBox="1"/>
          <p:nvPr/>
        </p:nvSpPr>
        <p:spPr>
          <a:xfrm>
            <a:off x="820700" y="2866575"/>
            <a:ext cx="14007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t>COMPANY </a:t>
            </a:r>
            <a:endParaRPr sz="600"/>
          </a:p>
          <a:p>
            <a:pPr indent="0" lvl="0" marL="0" rtl="0" algn="ctr">
              <a:spcBef>
                <a:spcPts val="0"/>
              </a:spcBef>
              <a:spcAft>
                <a:spcPts val="0"/>
              </a:spcAft>
              <a:buNone/>
            </a:pPr>
            <a:r>
              <a:rPr lang="en" sz="600"/>
              <a:t>AD </a:t>
            </a:r>
            <a:endParaRPr sz="600"/>
          </a:p>
          <a:p>
            <a:pPr indent="0" lvl="0" marL="0" rtl="0" algn="ctr">
              <a:spcBef>
                <a:spcPts val="0"/>
              </a:spcBef>
              <a:spcAft>
                <a:spcPts val="0"/>
              </a:spcAft>
              <a:buNone/>
            </a:pPr>
            <a:r>
              <a:rPr lang="en" sz="600"/>
              <a:t>HERE</a:t>
            </a:r>
            <a:endParaRPr sz="600"/>
          </a:p>
        </p:txBody>
      </p:sp>
      <p:sp>
        <p:nvSpPr>
          <p:cNvPr id="154" name="Google Shape;154;p21"/>
          <p:cNvSpPr txBox="1"/>
          <p:nvPr/>
        </p:nvSpPr>
        <p:spPr>
          <a:xfrm>
            <a:off x="6227075" y="3482163"/>
            <a:ext cx="2753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lt1"/>
                </a:solidFill>
                <a:highlight>
                  <a:srgbClr val="999999"/>
                </a:highlight>
              </a:rPr>
              <a:t>GAME DAY PROGRAM AD</a:t>
            </a:r>
            <a:endParaRPr sz="1200">
              <a:solidFill>
                <a:schemeClr val="lt1"/>
              </a:solidFill>
              <a:highlight>
                <a:srgbClr val="999999"/>
              </a:highlight>
            </a:endParaRPr>
          </a:p>
          <a:p>
            <a:pPr indent="0" lvl="0" marL="0" rtl="0" algn="ctr">
              <a:spcBef>
                <a:spcPts val="0"/>
              </a:spcBef>
              <a:spcAft>
                <a:spcPts val="0"/>
              </a:spcAft>
              <a:buNone/>
            </a:pPr>
            <a:r>
              <a:rPr b="1" lang="en" sz="1300">
                <a:solidFill>
                  <a:schemeClr val="lt1"/>
                </a:solidFill>
                <a:highlight>
                  <a:srgbClr val="073763"/>
                </a:highlight>
              </a:rPr>
              <a:t>$500</a:t>
            </a:r>
            <a:endParaRPr b="1" sz="1300">
              <a:solidFill>
                <a:schemeClr val="lt1"/>
              </a:solidFill>
              <a:highlight>
                <a:srgbClr val="073763"/>
              </a:highlight>
            </a:endParaRPr>
          </a:p>
        </p:txBody>
      </p:sp>
      <p:sp>
        <p:nvSpPr>
          <p:cNvPr id="155" name="Google Shape;155;p21"/>
          <p:cNvSpPr txBox="1"/>
          <p:nvPr/>
        </p:nvSpPr>
        <p:spPr>
          <a:xfrm>
            <a:off x="6595525" y="3952000"/>
            <a:ext cx="2504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rPr>
              <a:t>Company logo displayed on</a:t>
            </a:r>
            <a:endParaRPr sz="1200">
              <a:solidFill>
                <a:schemeClr val="lt1"/>
              </a:solidFill>
            </a:endParaRPr>
          </a:p>
          <a:p>
            <a:pPr indent="0" lvl="0" marL="0" rtl="0" algn="l">
              <a:spcBef>
                <a:spcPts val="0"/>
              </a:spcBef>
              <a:spcAft>
                <a:spcPts val="0"/>
              </a:spcAft>
              <a:buNone/>
            </a:pPr>
            <a:r>
              <a:rPr lang="en" sz="1200">
                <a:solidFill>
                  <a:schemeClr val="lt1"/>
                </a:solidFill>
              </a:rPr>
              <a:t>all home game day programs </a:t>
            </a:r>
            <a:endParaRPr sz="1200">
              <a:solidFill>
                <a:schemeClr val="lt1"/>
              </a:solidFill>
            </a:endParaRPr>
          </a:p>
          <a:p>
            <a:pPr indent="0" lvl="0" marL="0" rtl="0" algn="l">
              <a:spcBef>
                <a:spcPts val="0"/>
              </a:spcBef>
              <a:spcAft>
                <a:spcPts val="0"/>
              </a:spcAft>
              <a:buNone/>
            </a:pPr>
            <a:r>
              <a:rPr lang="en" sz="1200">
                <a:solidFill>
                  <a:schemeClr val="lt1"/>
                </a:solidFill>
              </a:rPr>
              <a:t>for the season.</a:t>
            </a:r>
            <a:endParaRPr sz="1200">
              <a:solidFill>
                <a:schemeClr val="lt1"/>
              </a:solidFill>
            </a:endParaRPr>
          </a:p>
        </p:txBody>
      </p:sp>
      <p:pic>
        <p:nvPicPr>
          <p:cNvPr id="156" name="Google Shape;156;p21"/>
          <p:cNvPicPr preferRelativeResize="0"/>
          <p:nvPr/>
        </p:nvPicPr>
        <p:blipFill rotWithShape="1">
          <a:blip r:embed="rId6">
            <a:alphaModFix/>
          </a:blip>
          <a:srcRect b="1686" l="0" r="950" t="1918"/>
          <a:stretch/>
        </p:blipFill>
        <p:spPr>
          <a:xfrm>
            <a:off x="6595513" y="1040725"/>
            <a:ext cx="2016824" cy="2433326"/>
          </a:xfrm>
          <a:prstGeom prst="rect">
            <a:avLst/>
          </a:prstGeom>
          <a:noFill/>
          <a:ln>
            <a:noFill/>
          </a:ln>
        </p:spPr>
      </p:pic>
      <p:sp>
        <p:nvSpPr>
          <p:cNvPr id="157" name="Google Shape;157;p21"/>
          <p:cNvSpPr/>
          <p:nvPr/>
        </p:nvSpPr>
        <p:spPr>
          <a:xfrm>
            <a:off x="6646675" y="1287650"/>
            <a:ext cx="548700" cy="22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YOUR</a:t>
            </a:r>
            <a:endParaRPr sz="800"/>
          </a:p>
        </p:txBody>
      </p:sp>
      <p:sp>
        <p:nvSpPr>
          <p:cNvPr id="158" name="Google Shape;158;p21"/>
          <p:cNvSpPr/>
          <p:nvPr/>
        </p:nvSpPr>
        <p:spPr>
          <a:xfrm>
            <a:off x="7294325" y="1287650"/>
            <a:ext cx="700500" cy="22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t>COMPANY</a:t>
            </a:r>
            <a:endParaRPr sz="800"/>
          </a:p>
        </p:txBody>
      </p:sp>
      <p:sp>
        <p:nvSpPr>
          <p:cNvPr id="159" name="Google Shape;159;p21"/>
          <p:cNvSpPr/>
          <p:nvPr/>
        </p:nvSpPr>
        <p:spPr>
          <a:xfrm>
            <a:off x="8093775" y="1287650"/>
            <a:ext cx="468900" cy="22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 sz="800"/>
              <a:t>HERE</a:t>
            </a:r>
            <a:endParaRPr sz="800"/>
          </a:p>
        </p:txBody>
      </p:sp>
      <p:sp>
        <p:nvSpPr>
          <p:cNvPr id="160" name="Google Shape;160;p21"/>
          <p:cNvSpPr/>
          <p:nvPr/>
        </p:nvSpPr>
        <p:spPr>
          <a:xfrm>
            <a:off x="6735375" y="2914875"/>
            <a:ext cx="750000" cy="33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900"/>
              <a:t>YOUR</a:t>
            </a:r>
            <a:endParaRPr sz="900"/>
          </a:p>
        </p:txBody>
      </p:sp>
      <p:sp>
        <p:nvSpPr>
          <p:cNvPr id="161" name="Google Shape;161;p21"/>
          <p:cNvSpPr/>
          <p:nvPr/>
        </p:nvSpPr>
        <p:spPr>
          <a:xfrm>
            <a:off x="7722450" y="2914875"/>
            <a:ext cx="750000" cy="33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800"/>
              <a:t>COMPANY</a:t>
            </a:r>
            <a:endParaRPr sz="800"/>
          </a:p>
        </p:txBody>
      </p:sp>
      <p:sp>
        <p:nvSpPr>
          <p:cNvPr id="162" name="Google Shape;162;p21"/>
          <p:cNvSpPr/>
          <p:nvPr/>
        </p:nvSpPr>
        <p:spPr>
          <a:xfrm>
            <a:off x="7269575" y="3247550"/>
            <a:ext cx="750000" cy="226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HERE</a:t>
            </a:r>
            <a:endParaRPr sz="1000"/>
          </a:p>
        </p:txBody>
      </p:sp>
      <p:sp>
        <p:nvSpPr>
          <p:cNvPr id="163" name="Google Shape;163;p21"/>
          <p:cNvSpPr txBox="1"/>
          <p:nvPr/>
        </p:nvSpPr>
        <p:spPr>
          <a:xfrm>
            <a:off x="2534400" y="4825125"/>
            <a:ext cx="4075200" cy="400200"/>
          </a:xfrm>
          <a:prstGeom prst="rect">
            <a:avLst/>
          </a:prstGeom>
          <a:noFill/>
          <a:ln>
            <a:noFill/>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rgbClr val="03283B"/>
                </a:solidFill>
              </a:rPr>
              <a:t>CONTACT US FOR MORE DETAILS!</a:t>
            </a:r>
            <a:endParaRPr b="1" sz="1200">
              <a:solidFill>
                <a:srgbClr val="03283B"/>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